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mr-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1FA06E-4558-43A9-B9A3-AFC5669C169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mr-IN"/>
        </a:p>
      </dgm:t>
    </dgm:pt>
    <dgm:pt modelId="{23EAAE98-D0CA-42F9-A8D3-BF0B94203BCC}">
      <dgm:prSet phldrT="[Text]"/>
      <dgm:spPr/>
      <dgm:t>
        <a:bodyPr/>
        <a:lstStyle/>
        <a:p>
          <a:r>
            <a:rPr lang="en-US" dirty="0" smtClean="0"/>
            <a:t>Mode of Winding up</a:t>
          </a:r>
          <a:endParaRPr lang="mr-IN" dirty="0"/>
        </a:p>
      </dgm:t>
    </dgm:pt>
    <dgm:pt modelId="{5A7B4E06-7A8A-422F-9AC8-59879E534436}" type="parTrans" cxnId="{0C0EE947-E018-44E0-BBC8-49D5F8D07C85}">
      <dgm:prSet/>
      <dgm:spPr/>
      <dgm:t>
        <a:bodyPr/>
        <a:lstStyle/>
        <a:p>
          <a:endParaRPr lang="mr-IN"/>
        </a:p>
      </dgm:t>
    </dgm:pt>
    <dgm:pt modelId="{4B0835A3-88BE-407C-9BA9-04BA98DB05F7}" type="sibTrans" cxnId="{0C0EE947-E018-44E0-BBC8-49D5F8D07C85}">
      <dgm:prSet/>
      <dgm:spPr/>
      <dgm:t>
        <a:bodyPr/>
        <a:lstStyle/>
        <a:p>
          <a:endParaRPr lang="mr-IN"/>
        </a:p>
      </dgm:t>
    </dgm:pt>
    <dgm:pt modelId="{D180E33A-6EF2-4733-8DA8-5EDD700E2F33}">
      <dgm:prSet phldrT="[Text]"/>
      <dgm:spPr/>
      <dgm:t>
        <a:bodyPr/>
        <a:lstStyle/>
        <a:p>
          <a:r>
            <a:rPr lang="en-US" dirty="0" smtClean="0"/>
            <a:t>Compulsory winding up</a:t>
          </a:r>
          <a:endParaRPr lang="mr-IN" dirty="0"/>
        </a:p>
      </dgm:t>
    </dgm:pt>
    <dgm:pt modelId="{3CC4AB21-C203-4FF6-AAE6-44AA3E81D9F4}" type="parTrans" cxnId="{1A1BED7D-4395-4664-9DFE-41E975FED727}">
      <dgm:prSet/>
      <dgm:spPr/>
      <dgm:t>
        <a:bodyPr/>
        <a:lstStyle/>
        <a:p>
          <a:endParaRPr lang="mr-IN"/>
        </a:p>
      </dgm:t>
    </dgm:pt>
    <dgm:pt modelId="{6B580FBB-55BF-4026-8480-2DFF92D8EC2B}" type="sibTrans" cxnId="{1A1BED7D-4395-4664-9DFE-41E975FED727}">
      <dgm:prSet/>
      <dgm:spPr/>
      <dgm:t>
        <a:bodyPr/>
        <a:lstStyle/>
        <a:p>
          <a:endParaRPr lang="mr-IN"/>
        </a:p>
      </dgm:t>
    </dgm:pt>
    <dgm:pt modelId="{2C6E3483-EEC3-434E-9AFC-F5F917498C10}">
      <dgm:prSet phldrT="[Text]"/>
      <dgm:spPr/>
      <dgm:t>
        <a:bodyPr/>
        <a:lstStyle/>
        <a:p>
          <a:r>
            <a:rPr lang="en-US" dirty="0" smtClean="0"/>
            <a:t>Inability to pay debits</a:t>
          </a:r>
          <a:endParaRPr lang="mr-IN" dirty="0"/>
        </a:p>
      </dgm:t>
    </dgm:pt>
    <dgm:pt modelId="{60A9FB05-D2DC-4D7E-AC59-FBD2B5F20CA9}" type="parTrans" cxnId="{7D6698AA-F1B6-42BA-BAD5-DD3CCAA7D9BC}">
      <dgm:prSet/>
      <dgm:spPr/>
      <dgm:t>
        <a:bodyPr/>
        <a:lstStyle/>
        <a:p>
          <a:endParaRPr lang="mr-IN"/>
        </a:p>
      </dgm:t>
    </dgm:pt>
    <dgm:pt modelId="{6F0A7D4A-F42D-4114-88D1-4C29C415C9EC}" type="sibTrans" cxnId="{7D6698AA-F1B6-42BA-BAD5-DD3CCAA7D9BC}">
      <dgm:prSet/>
      <dgm:spPr/>
      <dgm:t>
        <a:bodyPr/>
        <a:lstStyle/>
        <a:p>
          <a:endParaRPr lang="mr-IN"/>
        </a:p>
      </dgm:t>
    </dgm:pt>
    <dgm:pt modelId="{E3837390-B4EF-4C96-ABA0-52E3A62594F6}">
      <dgm:prSet phldrT="[Text]"/>
      <dgm:spPr/>
      <dgm:t>
        <a:bodyPr/>
        <a:lstStyle/>
        <a:p>
          <a:r>
            <a:rPr lang="en-US" dirty="0" smtClean="0"/>
            <a:t>Grounds other than inability to pay debits</a:t>
          </a:r>
          <a:endParaRPr lang="mr-IN" dirty="0"/>
        </a:p>
      </dgm:t>
    </dgm:pt>
    <dgm:pt modelId="{0CAE7F61-B22D-473C-8F76-ADEC603C4D51}" type="parTrans" cxnId="{341D0290-25D1-4DB0-9A15-65AE71A3B093}">
      <dgm:prSet/>
      <dgm:spPr/>
      <dgm:t>
        <a:bodyPr/>
        <a:lstStyle/>
        <a:p>
          <a:endParaRPr lang="mr-IN"/>
        </a:p>
      </dgm:t>
    </dgm:pt>
    <dgm:pt modelId="{5135BDFE-EE31-4852-B616-7BC6A640FB04}" type="sibTrans" cxnId="{341D0290-25D1-4DB0-9A15-65AE71A3B093}">
      <dgm:prSet/>
      <dgm:spPr/>
      <dgm:t>
        <a:bodyPr/>
        <a:lstStyle/>
        <a:p>
          <a:endParaRPr lang="mr-IN"/>
        </a:p>
      </dgm:t>
    </dgm:pt>
    <dgm:pt modelId="{7DA57D68-765B-4828-A896-3CFE95B588C9}">
      <dgm:prSet phldrT="[Text]"/>
      <dgm:spPr/>
      <dgm:t>
        <a:bodyPr/>
        <a:lstStyle/>
        <a:p>
          <a:r>
            <a:rPr lang="en-US" dirty="0" smtClean="0"/>
            <a:t>Voluntary winding up</a:t>
          </a:r>
          <a:endParaRPr lang="mr-IN" dirty="0"/>
        </a:p>
      </dgm:t>
    </dgm:pt>
    <dgm:pt modelId="{52368982-A92C-452C-877B-B29ED8EB1BA4}" type="parTrans" cxnId="{1571E349-6B0A-4749-AB4C-65A27642FE98}">
      <dgm:prSet/>
      <dgm:spPr/>
      <dgm:t>
        <a:bodyPr/>
        <a:lstStyle/>
        <a:p>
          <a:endParaRPr lang="mr-IN"/>
        </a:p>
      </dgm:t>
    </dgm:pt>
    <dgm:pt modelId="{B5303119-53D9-4058-924C-7FD617C3F489}" type="sibTrans" cxnId="{1571E349-6B0A-4749-AB4C-65A27642FE98}">
      <dgm:prSet/>
      <dgm:spPr/>
      <dgm:t>
        <a:bodyPr/>
        <a:lstStyle/>
        <a:p>
          <a:endParaRPr lang="mr-IN"/>
        </a:p>
      </dgm:t>
    </dgm:pt>
    <dgm:pt modelId="{AEF8B589-D743-42B9-B347-FF517C3BF28E}">
      <dgm:prSet phldrT="[Text]"/>
      <dgm:spPr/>
      <dgm:t>
        <a:bodyPr/>
        <a:lstStyle/>
        <a:p>
          <a:r>
            <a:rPr lang="en-US" dirty="0" smtClean="0"/>
            <a:t>Upto 31</a:t>
          </a:r>
          <a:r>
            <a:rPr lang="en-US" baseline="30000" dirty="0" smtClean="0"/>
            <a:t>st</a:t>
          </a:r>
          <a:r>
            <a:rPr lang="en-US" dirty="0" smtClean="0"/>
            <a:t> March, 2017</a:t>
          </a:r>
          <a:endParaRPr lang="mr-IN" dirty="0"/>
        </a:p>
      </dgm:t>
    </dgm:pt>
    <dgm:pt modelId="{F0DB9E29-3130-467A-9293-6C5CFFAF98C4}" type="parTrans" cxnId="{4540C221-62EB-47DF-A355-E78C138F8AC0}">
      <dgm:prSet/>
      <dgm:spPr/>
      <dgm:t>
        <a:bodyPr/>
        <a:lstStyle/>
        <a:p>
          <a:endParaRPr lang="mr-IN"/>
        </a:p>
      </dgm:t>
    </dgm:pt>
    <dgm:pt modelId="{1000F4A7-9205-4F20-8E45-15A7B16B043F}" type="sibTrans" cxnId="{4540C221-62EB-47DF-A355-E78C138F8AC0}">
      <dgm:prSet/>
      <dgm:spPr/>
      <dgm:t>
        <a:bodyPr/>
        <a:lstStyle/>
        <a:p>
          <a:endParaRPr lang="mr-IN"/>
        </a:p>
      </dgm:t>
    </dgm:pt>
    <dgm:pt modelId="{3E718D2E-DBEC-4A07-B452-5ABE4AF0520D}">
      <dgm:prSet phldrT="[Text]"/>
      <dgm:spPr/>
      <dgm:t>
        <a:bodyPr/>
        <a:lstStyle/>
        <a:p>
          <a:r>
            <a:rPr lang="en-US" dirty="0" smtClean="0"/>
            <a:t>Insolvency and Bankruptcy Code</a:t>
          </a:r>
          <a:endParaRPr lang="mr-IN" dirty="0"/>
        </a:p>
      </dgm:t>
    </dgm:pt>
    <dgm:pt modelId="{96052EC6-5C11-40F4-A9FC-2B75FF6538F7}" type="parTrans" cxnId="{ABC009D7-551E-44E3-8155-5A13B6EBD931}">
      <dgm:prSet/>
      <dgm:spPr/>
      <dgm:t>
        <a:bodyPr/>
        <a:lstStyle/>
        <a:p>
          <a:endParaRPr lang="mr-IN"/>
        </a:p>
      </dgm:t>
    </dgm:pt>
    <dgm:pt modelId="{C9902214-E1D4-43EF-AA2B-82F18A88F410}" type="sibTrans" cxnId="{ABC009D7-551E-44E3-8155-5A13B6EBD931}">
      <dgm:prSet/>
      <dgm:spPr/>
      <dgm:t>
        <a:bodyPr/>
        <a:lstStyle/>
        <a:p>
          <a:endParaRPr lang="mr-IN"/>
        </a:p>
      </dgm:t>
    </dgm:pt>
    <dgm:pt modelId="{95F624C8-97E2-41A0-A734-173D628A8DDA}">
      <dgm:prSet phldrT="[Text]"/>
      <dgm:spPr/>
      <dgm:t>
        <a:bodyPr/>
        <a:lstStyle/>
        <a:p>
          <a:r>
            <a:rPr lang="en-US" dirty="0" smtClean="0"/>
            <a:t>Companies Act. 2013</a:t>
          </a:r>
          <a:endParaRPr lang="mr-IN" dirty="0"/>
        </a:p>
      </dgm:t>
    </dgm:pt>
    <dgm:pt modelId="{096B984C-B8F5-4C9D-8A40-D5BA9CB181DB}" type="parTrans" cxnId="{196AEE86-3D9A-4DC4-B08D-F320477A4221}">
      <dgm:prSet/>
      <dgm:spPr/>
      <dgm:t>
        <a:bodyPr/>
        <a:lstStyle/>
        <a:p>
          <a:endParaRPr lang="mr-IN"/>
        </a:p>
      </dgm:t>
    </dgm:pt>
    <dgm:pt modelId="{7AC5BAD5-1F5B-4E15-A2ED-13B9A459C70B}" type="sibTrans" cxnId="{196AEE86-3D9A-4DC4-B08D-F320477A4221}">
      <dgm:prSet/>
      <dgm:spPr/>
      <dgm:t>
        <a:bodyPr/>
        <a:lstStyle/>
        <a:p>
          <a:endParaRPr lang="mr-IN"/>
        </a:p>
      </dgm:t>
    </dgm:pt>
    <dgm:pt modelId="{5AB000E5-8B53-4E55-9BB1-6945D3119779}">
      <dgm:prSet phldrT="[Text]"/>
      <dgm:spPr/>
      <dgm:t>
        <a:bodyPr/>
        <a:lstStyle/>
        <a:p>
          <a:r>
            <a:rPr lang="en-US" dirty="0" smtClean="0"/>
            <a:t>From 1</a:t>
          </a:r>
          <a:r>
            <a:rPr lang="en-US" baseline="30000" dirty="0" smtClean="0"/>
            <a:t>st</a:t>
          </a:r>
          <a:r>
            <a:rPr lang="en-US" dirty="0" smtClean="0"/>
            <a:t> April 2017</a:t>
          </a:r>
          <a:endParaRPr lang="mr-IN" dirty="0"/>
        </a:p>
      </dgm:t>
    </dgm:pt>
    <dgm:pt modelId="{E5542C6B-7D28-466C-B3B8-16211A0DC1C1}" type="parTrans" cxnId="{4B96F773-5E6F-494B-BF8B-95845F584E61}">
      <dgm:prSet/>
      <dgm:spPr/>
      <dgm:t>
        <a:bodyPr/>
        <a:lstStyle/>
        <a:p>
          <a:endParaRPr lang="mr-IN"/>
        </a:p>
      </dgm:t>
    </dgm:pt>
    <dgm:pt modelId="{C0E87F59-A3E2-45AA-8055-189B07919A24}" type="sibTrans" cxnId="{4B96F773-5E6F-494B-BF8B-95845F584E61}">
      <dgm:prSet/>
      <dgm:spPr/>
      <dgm:t>
        <a:bodyPr/>
        <a:lstStyle/>
        <a:p>
          <a:endParaRPr lang="mr-IN"/>
        </a:p>
      </dgm:t>
    </dgm:pt>
    <dgm:pt modelId="{14BAB2C8-AA21-4A10-9965-C6296D3105DE}">
      <dgm:prSet phldrT="[Text]"/>
      <dgm:spPr/>
      <dgm:t>
        <a:bodyPr/>
        <a:lstStyle/>
        <a:p>
          <a:r>
            <a:rPr lang="en-US" dirty="0" smtClean="0"/>
            <a:t>Companies Act. 2013</a:t>
          </a:r>
          <a:endParaRPr lang="mr-IN" dirty="0"/>
        </a:p>
      </dgm:t>
    </dgm:pt>
    <dgm:pt modelId="{54A77227-0706-477B-A6EE-45D6B6CF2479}" type="parTrans" cxnId="{4E127A3D-6E97-4DD6-93A3-47984DF2F97D}">
      <dgm:prSet/>
      <dgm:spPr/>
      <dgm:t>
        <a:bodyPr/>
        <a:lstStyle/>
        <a:p>
          <a:endParaRPr lang="mr-IN"/>
        </a:p>
      </dgm:t>
    </dgm:pt>
    <dgm:pt modelId="{406CA67F-4032-4657-A9F7-C158350C3C54}" type="sibTrans" cxnId="{4E127A3D-6E97-4DD6-93A3-47984DF2F97D}">
      <dgm:prSet/>
      <dgm:spPr/>
      <dgm:t>
        <a:bodyPr/>
        <a:lstStyle/>
        <a:p>
          <a:endParaRPr lang="mr-IN"/>
        </a:p>
      </dgm:t>
    </dgm:pt>
    <dgm:pt modelId="{85149C58-6238-44D4-A8B4-A9C210D6F3DB}">
      <dgm:prSet phldrT="[Text]"/>
      <dgm:spPr/>
      <dgm:t>
        <a:bodyPr/>
        <a:lstStyle/>
        <a:p>
          <a:r>
            <a:rPr lang="en-US" dirty="0" smtClean="0"/>
            <a:t>Insolvency and Bankruptcy Code</a:t>
          </a:r>
          <a:endParaRPr lang="mr-IN" dirty="0"/>
        </a:p>
      </dgm:t>
    </dgm:pt>
    <dgm:pt modelId="{58494ECC-BB81-4892-80FD-3700A6FF5383}" type="parTrans" cxnId="{E5DFF5C1-01A8-4619-95C1-E00D85686EF5}">
      <dgm:prSet/>
      <dgm:spPr/>
      <dgm:t>
        <a:bodyPr/>
        <a:lstStyle/>
        <a:p>
          <a:endParaRPr lang="mr-IN"/>
        </a:p>
      </dgm:t>
    </dgm:pt>
    <dgm:pt modelId="{4F1AFC52-E73B-4151-AE77-44B51F2E6FE9}" type="sibTrans" cxnId="{E5DFF5C1-01A8-4619-95C1-E00D85686EF5}">
      <dgm:prSet/>
      <dgm:spPr/>
      <dgm:t>
        <a:bodyPr/>
        <a:lstStyle/>
        <a:p>
          <a:endParaRPr lang="mr-IN"/>
        </a:p>
      </dgm:t>
    </dgm:pt>
    <dgm:pt modelId="{827F433E-250C-4A31-9345-49C4E7F4A939}" type="pres">
      <dgm:prSet presAssocID="{EC1FA06E-4558-43A9-B9A3-AFC5669C1695}" presName="hierChild1" presStyleCnt="0">
        <dgm:presLayoutVars>
          <dgm:chPref val="1"/>
          <dgm:dir/>
          <dgm:animOne val="branch"/>
          <dgm:animLvl val="lvl"/>
          <dgm:resizeHandles/>
        </dgm:presLayoutVars>
      </dgm:prSet>
      <dgm:spPr/>
      <dgm:t>
        <a:bodyPr/>
        <a:lstStyle/>
        <a:p>
          <a:endParaRPr lang="mr-IN"/>
        </a:p>
      </dgm:t>
    </dgm:pt>
    <dgm:pt modelId="{5864AA5E-E7A4-422B-AF96-7D7CC544DF92}" type="pres">
      <dgm:prSet presAssocID="{23EAAE98-D0CA-42F9-A8D3-BF0B94203BCC}" presName="hierRoot1" presStyleCnt="0"/>
      <dgm:spPr/>
    </dgm:pt>
    <dgm:pt modelId="{4B99C956-D4C8-4A93-9436-183D18FD0976}" type="pres">
      <dgm:prSet presAssocID="{23EAAE98-D0CA-42F9-A8D3-BF0B94203BCC}" presName="composite" presStyleCnt="0"/>
      <dgm:spPr/>
    </dgm:pt>
    <dgm:pt modelId="{30CF6409-F382-4CCC-964A-084833F57BE6}" type="pres">
      <dgm:prSet presAssocID="{23EAAE98-D0CA-42F9-A8D3-BF0B94203BCC}" presName="background" presStyleLbl="node0" presStyleIdx="0" presStyleCnt="1"/>
      <dgm:spPr/>
    </dgm:pt>
    <dgm:pt modelId="{4E0AE837-7272-45C5-939C-B10BFCD078EA}" type="pres">
      <dgm:prSet presAssocID="{23EAAE98-D0CA-42F9-A8D3-BF0B94203BCC}" presName="text" presStyleLbl="fgAcc0" presStyleIdx="0" presStyleCnt="1">
        <dgm:presLayoutVars>
          <dgm:chPref val="3"/>
        </dgm:presLayoutVars>
      </dgm:prSet>
      <dgm:spPr/>
      <dgm:t>
        <a:bodyPr/>
        <a:lstStyle/>
        <a:p>
          <a:endParaRPr lang="mr-IN"/>
        </a:p>
      </dgm:t>
    </dgm:pt>
    <dgm:pt modelId="{448D879C-E7F4-47DD-8058-0549FA58A0A9}" type="pres">
      <dgm:prSet presAssocID="{23EAAE98-D0CA-42F9-A8D3-BF0B94203BCC}" presName="hierChild2" presStyleCnt="0"/>
      <dgm:spPr/>
    </dgm:pt>
    <dgm:pt modelId="{F50D351C-6501-48F9-BA9D-6678373CF806}" type="pres">
      <dgm:prSet presAssocID="{3CC4AB21-C203-4FF6-AAE6-44AA3E81D9F4}" presName="Name10" presStyleLbl="parChTrans1D2" presStyleIdx="0" presStyleCnt="2"/>
      <dgm:spPr/>
      <dgm:t>
        <a:bodyPr/>
        <a:lstStyle/>
        <a:p>
          <a:endParaRPr lang="mr-IN"/>
        </a:p>
      </dgm:t>
    </dgm:pt>
    <dgm:pt modelId="{CA739FB3-BD94-4801-8FDE-99153ACAFA4A}" type="pres">
      <dgm:prSet presAssocID="{D180E33A-6EF2-4733-8DA8-5EDD700E2F33}" presName="hierRoot2" presStyleCnt="0"/>
      <dgm:spPr/>
    </dgm:pt>
    <dgm:pt modelId="{BCAE9E84-BD02-4D04-87E5-DF563E732863}" type="pres">
      <dgm:prSet presAssocID="{D180E33A-6EF2-4733-8DA8-5EDD700E2F33}" presName="composite2" presStyleCnt="0"/>
      <dgm:spPr/>
    </dgm:pt>
    <dgm:pt modelId="{95CD198A-1E8A-4B86-AC5A-286EE47D0DBF}" type="pres">
      <dgm:prSet presAssocID="{D180E33A-6EF2-4733-8DA8-5EDD700E2F33}" presName="background2" presStyleLbl="node2" presStyleIdx="0" presStyleCnt="2"/>
      <dgm:spPr/>
    </dgm:pt>
    <dgm:pt modelId="{55A6EB9A-A9E9-4148-A837-B50B2D3E22AA}" type="pres">
      <dgm:prSet presAssocID="{D180E33A-6EF2-4733-8DA8-5EDD700E2F33}" presName="text2" presStyleLbl="fgAcc2" presStyleIdx="0" presStyleCnt="2">
        <dgm:presLayoutVars>
          <dgm:chPref val="3"/>
        </dgm:presLayoutVars>
      </dgm:prSet>
      <dgm:spPr/>
      <dgm:t>
        <a:bodyPr/>
        <a:lstStyle/>
        <a:p>
          <a:endParaRPr lang="mr-IN"/>
        </a:p>
      </dgm:t>
    </dgm:pt>
    <dgm:pt modelId="{89168907-255E-4516-86F0-3CC0FDE79B2F}" type="pres">
      <dgm:prSet presAssocID="{D180E33A-6EF2-4733-8DA8-5EDD700E2F33}" presName="hierChild3" presStyleCnt="0"/>
      <dgm:spPr/>
    </dgm:pt>
    <dgm:pt modelId="{14B960D6-304B-4ED6-BE6C-81319E07FC2A}" type="pres">
      <dgm:prSet presAssocID="{60A9FB05-D2DC-4D7E-AC59-FBD2B5F20CA9}" presName="Name17" presStyleLbl="parChTrans1D3" presStyleIdx="0" presStyleCnt="4"/>
      <dgm:spPr/>
      <dgm:t>
        <a:bodyPr/>
        <a:lstStyle/>
        <a:p>
          <a:endParaRPr lang="mr-IN"/>
        </a:p>
      </dgm:t>
    </dgm:pt>
    <dgm:pt modelId="{85DC7021-5BA1-44CD-811E-9140393A9F77}" type="pres">
      <dgm:prSet presAssocID="{2C6E3483-EEC3-434E-9AFC-F5F917498C10}" presName="hierRoot3" presStyleCnt="0"/>
      <dgm:spPr/>
    </dgm:pt>
    <dgm:pt modelId="{E14D75DF-9DFC-4E23-B683-28AFD3E35E02}" type="pres">
      <dgm:prSet presAssocID="{2C6E3483-EEC3-434E-9AFC-F5F917498C10}" presName="composite3" presStyleCnt="0"/>
      <dgm:spPr/>
    </dgm:pt>
    <dgm:pt modelId="{00F6FA49-1619-4EEF-848E-09461304A18B}" type="pres">
      <dgm:prSet presAssocID="{2C6E3483-EEC3-434E-9AFC-F5F917498C10}" presName="background3" presStyleLbl="node3" presStyleIdx="0" presStyleCnt="4"/>
      <dgm:spPr/>
    </dgm:pt>
    <dgm:pt modelId="{4878D310-36EA-4169-AD49-CE71CC46A070}" type="pres">
      <dgm:prSet presAssocID="{2C6E3483-EEC3-434E-9AFC-F5F917498C10}" presName="text3" presStyleLbl="fgAcc3" presStyleIdx="0" presStyleCnt="4">
        <dgm:presLayoutVars>
          <dgm:chPref val="3"/>
        </dgm:presLayoutVars>
      </dgm:prSet>
      <dgm:spPr/>
      <dgm:t>
        <a:bodyPr/>
        <a:lstStyle/>
        <a:p>
          <a:endParaRPr lang="mr-IN"/>
        </a:p>
      </dgm:t>
    </dgm:pt>
    <dgm:pt modelId="{3D26AD59-FCFC-4C88-83E5-6CA5FC36175F}" type="pres">
      <dgm:prSet presAssocID="{2C6E3483-EEC3-434E-9AFC-F5F917498C10}" presName="hierChild4" presStyleCnt="0"/>
      <dgm:spPr/>
    </dgm:pt>
    <dgm:pt modelId="{265CE4D4-79F0-433E-9139-699A95246F5D}" type="pres">
      <dgm:prSet presAssocID="{96052EC6-5C11-40F4-A9FC-2B75FF6538F7}" presName="Name23" presStyleLbl="parChTrans1D4" presStyleIdx="0" presStyleCnt="4"/>
      <dgm:spPr/>
      <dgm:t>
        <a:bodyPr/>
        <a:lstStyle/>
        <a:p>
          <a:endParaRPr lang="mr-IN"/>
        </a:p>
      </dgm:t>
    </dgm:pt>
    <dgm:pt modelId="{D2448BF6-D9F3-47E7-9846-7497A52B3073}" type="pres">
      <dgm:prSet presAssocID="{3E718D2E-DBEC-4A07-B452-5ABE4AF0520D}" presName="hierRoot4" presStyleCnt="0"/>
      <dgm:spPr/>
    </dgm:pt>
    <dgm:pt modelId="{42CCF44C-419F-4AF7-8BCF-F4931D8C3238}" type="pres">
      <dgm:prSet presAssocID="{3E718D2E-DBEC-4A07-B452-5ABE4AF0520D}" presName="composite4" presStyleCnt="0"/>
      <dgm:spPr/>
    </dgm:pt>
    <dgm:pt modelId="{0BA42871-AD6F-48D2-BCC5-502DABBA1C72}" type="pres">
      <dgm:prSet presAssocID="{3E718D2E-DBEC-4A07-B452-5ABE4AF0520D}" presName="background4" presStyleLbl="node4" presStyleIdx="0" presStyleCnt="4"/>
      <dgm:spPr/>
    </dgm:pt>
    <dgm:pt modelId="{A7BF8E20-9751-47B9-A428-7A5DB3C22B3F}" type="pres">
      <dgm:prSet presAssocID="{3E718D2E-DBEC-4A07-B452-5ABE4AF0520D}" presName="text4" presStyleLbl="fgAcc4" presStyleIdx="0" presStyleCnt="4">
        <dgm:presLayoutVars>
          <dgm:chPref val="3"/>
        </dgm:presLayoutVars>
      </dgm:prSet>
      <dgm:spPr/>
      <dgm:t>
        <a:bodyPr/>
        <a:lstStyle/>
        <a:p>
          <a:endParaRPr lang="mr-IN"/>
        </a:p>
      </dgm:t>
    </dgm:pt>
    <dgm:pt modelId="{C17EDD91-D4DB-4E0E-A3E7-BDBD04990D2C}" type="pres">
      <dgm:prSet presAssocID="{3E718D2E-DBEC-4A07-B452-5ABE4AF0520D}" presName="hierChild5" presStyleCnt="0"/>
      <dgm:spPr/>
    </dgm:pt>
    <dgm:pt modelId="{DE426D4C-3D4F-47FC-9AD6-DF9AA1E1408F}" type="pres">
      <dgm:prSet presAssocID="{0CAE7F61-B22D-473C-8F76-ADEC603C4D51}" presName="Name17" presStyleLbl="parChTrans1D3" presStyleIdx="1" presStyleCnt="4"/>
      <dgm:spPr/>
      <dgm:t>
        <a:bodyPr/>
        <a:lstStyle/>
        <a:p>
          <a:endParaRPr lang="mr-IN"/>
        </a:p>
      </dgm:t>
    </dgm:pt>
    <dgm:pt modelId="{FD479FDD-2E6C-4FD0-8B94-BA45D9F90BE2}" type="pres">
      <dgm:prSet presAssocID="{E3837390-B4EF-4C96-ABA0-52E3A62594F6}" presName="hierRoot3" presStyleCnt="0"/>
      <dgm:spPr/>
    </dgm:pt>
    <dgm:pt modelId="{4E5C1371-BCC2-4385-B93B-81C51FACBB97}" type="pres">
      <dgm:prSet presAssocID="{E3837390-B4EF-4C96-ABA0-52E3A62594F6}" presName="composite3" presStyleCnt="0"/>
      <dgm:spPr/>
    </dgm:pt>
    <dgm:pt modelId="{CD45FB83-3D06-4272-BE8C-697A48A4B180}" type="pres">
      <dgm:prSet presAssocID="{E3837390-B4EF-4C96-ABA0-52E3A62594F6}" presName="background3" presStyleLbl="node3" presStyleIdx="1" presStyleCnt="4"/>
      <dgm:spPr/>
    </dgm:pt>
    <dgm:pt modelId="{2A52C9F6-D512-4D1A-A383-899DE31C5DD6}" type="pres">
      <dgm:prSet presAssocID="{E3837390-B4EF-4C96-ABA0-52E3A62594F6}" presName="text3" presStyleLbl="fgAcc3" presStyleIdx="1" presStyleCnt="4">
        <dgm:presLayoutVars>
          <dgm:chPref val="3"/>
        </dgm:presLayoutVars>
      </dgm:prSet>
      <dgm:spPr/>
      <dgm:t>
        <a:bodyPr/>
        <a:lstStyle/>
        <a:p>
          <a:endParaRPr lang="mr-IN"/>
        </a:p>
      </dgm:t>
    </dgm:pt>
    <dgm:pt modelId="{9281F3F8-E82B-4BBA-9AB6-865B3975C29C}" type="pres">
      <dgm:prSet presAssocID="{E3837390-B4EF-4C96-ABA0-52E3A62594F6}" presName="hierChild4" presStyleCnt="0"/>
      <dgm:spPr/>
    </dgm:pt>
    <dgm:pt modelId="{876C9E97-C0F7-460C-80CF-19149737ECDD}" type="pres">
      <dgm:prSet presAssocID="{096B984C-B8F5-4C9D-8A40-D5BA9CB181DB}" presName="Name23" presStyleLbl="parChTrans1D4" presStyleIdx="1" presStyleCnt="4"/>
      <dgm:spPr/>
      <dgm:t>
        <a:bodyPr/>
        <a:lstStyle/>
        <a:p>
          <a:endParaRPr lang="mr-IN"/>
        </a:p>
      </dgm:t>
    </dgm:pt>
    <dgm:pt modelId="{3D9AD368-CB39-448B-A1E8-9A884E750446}" type="pres">
      <dgm:prSet presAssocID="{95F624C8-97E2-41A0-A734-173D628A8DDA}" presName="hierRoot4" presStyleCnt="0"/>
      <dgm:spPr/>
    </dgm:pt>
    <dgm:pt modelId="{8C9CF79C-235A-430D-B646-4A4343DBC5AE}" type="pres">
      <dgm:prSet presAssocID="{95F624C8-97E2-41A0-A734-173D628A8DDA}" presName="composite4" presStyleCnt="0"/>
      <dgm:spPr/>
    </dgm:pt>
    <dgm:pt modelId="{D331112D-97F8-43D5-9309-631E36722B4C}" type="pres">
      <dgm:prSet presAssocID="{95F624C8-97E2-41A0-A734-173D628A8DDA}" presName="background4" presStyleLbl="node4" presStyleIdx="1" presStyleCnt="4"/>
      <dgm:spPr/>
    </dgm:pt>
    <dgm:pt modelId="{B4A41551-8BCE-46FF-9C4D-514E96817A67}" type="pres">
      <dgm:prSet presAssocID="{95F624C8-97E2-41A0-A734-173D628A8DDA}" presName="text4" presStyleLbl="fgAcc4" presStyleIdx="1" presStyleCnt="4">
        <dgm:presLayoutVars>
          <dgm:chPref val="3"/>
        </dgm:presLayoutVars>
      </dgm:prSet>
      <dgm:spPr/>
      <dgm:t>
        <a:bodyPr/>
        <a:lstStyle/>
        <a:p>
          <a:endParaRPr lang="mr-IN"/>
        </a:p>
      </dgm:t>
    </dgm:pt>
    <dgm:pt modelId="{DCE197B1-9406-4BA7-A913-9DBDB3F18E90}" type="pres">
      <dgm:prSet presAssocID="{95F624C8-97E2-41A0-A734-173D628A8DDA}" presName="hierChild5" presStyleCnt="0"/>
      <dgm:spPr/>
    </dgm:pt>
    <dgm:pt modelId="{5699E2E2-64E3-4C17-AED8-1BCF3D92C095}" type="pres">
      <dgm:prSet presAssocID="{52368982-A92C-452C-877B-B29ED8EB1BA4}" presName="Name10" presStyleLbl="parChTrans1D2" presStyleIdx="1" presStyleCnt="2"/>
      <dgm:spPr/>
      <dgm:t>
        <a:bodyPr/>
        <a:lstStyle/>
        <a:p>
          <a:endParaRPr lang="mr-IN"/>
        </a:p>
      </dgm:t>
    </dgm:pt>
    <dgm:pt modelId="{B30647F1-4B34-4AA4-A576-507ACA156851}" type="pres">
      <dgm:prSet presAssocID="{7DA57D68-765B-4828-A896-3CFE95B588C9}" presName="hierRoot2" presStyleCnt="0"/>
      <dgm:spPr/>
    </dgm:pt>
    <dgm:pt modelId="{810E8C65-23D1-4042-98BB-AE7C8288AC85}" type="pres">
      <dgm:prSet presAssocID="{7DA57D68-765B-4828-A896-3CFE95B588C9}" presName="composite2" presStyleCnt="0"/>
      <dgm:spPr/>
    </dgm:pt>
    <dgm:pt modelId="{F0076B7E-4800-471D-8FAB-42448EC88BE7}" type="pres">
      <dgm:prSet presAssocID="{7DA57D68-765B-4828-A896-3CFE95B588C9}" presName="background2" presStyleLbl="node2" presStyleIdx="1" presStyleCnt="2"/>
      <dgm:spPr/>
    </dgm:pt>
    <dgm:pt modelId="{4E7F93CE-1599-40DD-88F5-A7D87953C6B6}" type="pres">
      <dgm:prSet presAssocID="{7DA57D68-765B-4828-A896-3CFE95B588C9}" presName="text2" presStyleLbl="fgAcc2" presStyleIdx="1" presStyleCnt="2">
        <dgm:presLayoutVars>
          <dgm:chPref val="3"/>
        </dgm:presLayoutVars>
      </dgm:prSet>
      <dgm:spPr/>
      <dgm:t>
        <a:bodyPr/>
        <a:lstStyle/>
        <a:p>
          <a:endParaRPr lang="mr-IN"/>
        </a:p>
      </dgm:t>
    </dgm:pt>
    <dgm:pt modelId="{8154A443-76FA-45BB-B740-794A59F49A08}" type="pres">
      <dgm:prSet presAssocID="{7DA57D68-765B-4828-A896-3CFE95B588C9}" presName="hierChild3" presStyleCnt="0"/>
      <dgm:spPr/>
    </dgm:pt>
    <dgm:pt modelId="{57BD6D5E-145C-4931-86FF-6B3CEF4B534E}" type="pres">
      <dgm:prSet presAssocID="{F0DB9E29-3130-467A-9293-6C5CFFAF98C4}" presName="Name17" presStyleLbl="parChTrans1D3" presStyleIdx="2" presStyleCnt="4"/>
      <dgm:spPr/>
      <dgm:t>
        <a:bodyPr/>
        <a:lstStyle/>
        <a:p>
          <a:endParaRPr lang="mr-IN"/>
        </a:p>
      </dgm:t>
    </dgm:pt>
    <dgm:pt modelId="{6564231F-E22F-49A5-8575-7F026B2C34AA}" type="pres">
      <dgm:prSet presAssocID="{AEF8B589-D743-42B9-B347-FF517C3BF28E}" presName="hierRoot3" presStyleCnt="0"/>
      <dgm:spPr/>
    </dgm:pt>
    <dgm:pt modelId="{099F6C85-6683-4434-8B52-03F2F1FFA5D2}" type="pres">
      <dgm:prSet presAssocID="{AEF8B589-D743-42B9-B347-FF517C3BF28E}" presName="composite3" presStyleCnt="0"/>
      <dgm:spPr/>
    </dgm:pt>
    <dgm:pt modelId="{DA6B2568-C851-4F78-8491-0FF4FAC90046}" type="pres">
      <dgm:prSet presAssocID="{AEF8B589-D743-42B9-B347-FF517C3BF28E}" presName="background3" presStyleLbl="node3" presStyleIdx="2" presStyleCnt="4"/>
      <dgm:spPr/>
    </dgm:pt>
    <dgm:pt modelId="{70B1E87F-D2D7-47FE-A977-15C37E2BC51E}" type="pres">
      <dgm:prSet presAssocID="{AEF8B589-D743-42B9-B347-FF517C3BF28E}" presName="text3" presStyleLbl="fgAcc3" presStyleIdx="2" presStyleCnt="4">
        <dgm:presLayoutVars>
          <dgm:chPref val="3"/>
        </dgm:presLayoutVars>
      </dgm:prSet>
      <dgm:spPr/>
      <dgm:t>
        <a:bodyPr/>
        <a:lstStyle/>
        <a:p>
          <a:endParaRPr lang="mr-IN"/>
        </a:p>
      </dgm:t>
    </dgm:pt>
    <dgm:pt modelId="{475186EF-6045-4CDA-8124-5069E8233819}" type="pres">
      <dgm:prSet presAssocID="{AEF8B589-D743-42B9-B347-FF517C3BF28E}" presName="hierChild4" presStyleCnt="0"/>
      <dgm:spPr/>
    </dgm:pt>
    <dgm:pt modelId="{A52B7E98-DE24-460B-B3D7-22AE7BFFE9B9}" type="pres">
      <dgm:prSet presAssocID="{54A77227-0706-477B-A6EE-45D6B6CF2479}" presName="Name23" presStyleLbl="parChTrans1D4" presStyleIdx="2" presStyleCnt="4"/>
      <dgm:spPr/>
      <dgm:t>
        <a:bodyPr/>
        <a:lstStyle/>
        <a:p>
          <a:endParaRPr lang="mr-IN"/>
        </a:p>
      </dgm:t>
    </dgm:pt>
    <dgm:pt modelId="{EC137AAA-1CF3-410B-99A4-7A03D4E4F637}" type="pres">
      <dgm:prSet presAssocID="{14BAB2C8-AA21-4A10-9965-C6296D3105DE}" presName="hierRoot4" presStyleCnt="0"/>
      <dgm:spPr/>
    </dgm:pt>
    <dgm:pt modelId="{C2F81B8E-7CEA-4A72-84F3-EF293E588BA8}" type="pres">
      <dgm:prSet presAssocID="{14BAB2C8-AA21-4A10-9965-C6296D3105DE}" presName="composite4" presStyleCnt="0"/>
      <dgm:spPr/>
    </dgm:pt>
    <dgm:pt modelId="{FA41C44C-A706-4021-B034-1DBB81A75283}" type="pres">
      <dgm:prSet presAssocID="{14BAB2C8-AA21-4A10-9965-C6296D3105DE}" presName="background4" presStyleLbl="node4" presStyleIdx="2" presStyleCnt="4"/>
      <dgm:spPr/>
    </dgm:pt>
    <dgm:pt modelId="{53CA6A0A-C8D8-4C12-83F6-D58CB3B3DE35}" type="pres">
      <dgm:prSet presAssocID="{14BAB2C8-AA21-4A10-9965-C6296D3105DE}" presName="text4" presStyleLbl="fgAcc4" presStyleIdx="2" presStyleCnt="4">
        <dgm:presLayoutVars>
          <dgm:chPref val="3"/>
        </dgm:presLayoutVars>
      </dgm:prSet>
      <dgm:spPr/>
      <dgm:t>
        <a:bodyPr/>
        <a:lstStyle/>
        <a:p>
          <a:endParaRPr lang="mr-IN"/>
        </a:p>
      </dgm:t>
    </dgm:pt>
    <dgm:pt modelId="{018F9330-ECAF-407E-8706-0085DE7890AB}" type="pres">
      <dgm:prSet presAssocID="{14BAB2C8-AA21-4A10-9965-C6296D3105DE}" presName="hierChild5" presStyleCnt="0"/>
      <dgm:spPr/>
    </dgm:pt>
    <dgm:pt modelId="{73F6338D-C4A0-4651-A2EA-C9444F21AB7B}" type="pres">
      <dgm:prSet presAssocID="{E5542C6B-7D28-466C-B3B8-16211A0DC1C1}" presName="Name17" presStyleLbl="parChTrans1D3" presStyleIdx="3" presStyleCnt="4"/>
      <dgm:spPr/>
      <dgm:t>
        <a:bodyPr/>
        <a:lstStyle/>
        <a:p>
          <a:endParaRPr lang="mr-IN"/>
        </a:p>
      </dgm:t>
    </dgm:pt>
    <dgm:pt modelId="{AAE1157B-A703-4AB8-AF3A-F4BD6BF0B667}" type="pres">
      <dgm:prSet presAssocID="{5AB000E5-8B53-4E55-9BB1-6945D3119779}" presName="hierRoot3" presStyleCnt="0"/>
      <dgm:spPr/>
    </dgm:pt>
    <dgm:pt modelId="{4A272E43-BF3B-4FCD-B0A3-B9627AEC39CD}" type="pres">
      <dgm:prSet presAssocID="{5AB000E5-8B53-4E55-9BB1-6945D3119779}" presName="composite3" presStyleCnt="0"/>
      <dgm:spPr/>
    </dgm:pt>
    <dgm:pt modelId="{86D2977F-02B8-4DDD-AA7B-D5A671C5994A}" type="pres">
      <dgm:prSet presAssocID="{5AB000E5-8B53-4E55-9BB1-6945D3119779}" presName="background3" presStyleLbl="node3" presStyleIdx="3" presStyleCnt="4"/>
      <dgm:spPr/>
    </dgm:pt>
    <dgm:pt modelId="{71D87F43-B2C1-464C-A420-7631F2B42A9D}" type="pres">
      <dgm:prSet presAssocID="{5AB000E5-8B53-4E55-9BB1-6945D3119779}" presName="text3" presStyleLbl="fgAcc3" presStyleIdx="3" presStyleCnt="4">
        <dgm:presLayoutVars>
          <dgm:chPref val="3"/>
        </dgm:presLayoutVars>
      </dgm:prSet>
      <dgm:spPr/>
      <dgm:t>
        <a:bodyPr/>
        <a:lstStyle/>
        <a:p>
          <a:endParaRPr lang="mr-IN"/>
        </a:p>
      </dgm:t>
    </dgm:pt>
    <dgm:pt modelId="{EFFE18F4-B273-40F8-A7EE-B856951940F8}" type="pres">
      <dgm:prSet presAssocID="{5AB000E5-8B53-4E55-9BB1-6945D3119779}" presName="hierChild4" presStyleCnt="0"/>
      <dgm:spPr/>
    </dgm:pt>
    <dgm:pt modelId="{E3DDE607-5E00-414F-B8A6-80FF7A55118C}" type="pres">
      <dgm:prSet presAssocID="{58494ECC-BB81-4892-80FD-3700A6FF5383}" presName="Name23" presStyleLbl="parChTrans1D4" presStyleIdx="3" presStyleCnt="4"/>
      <dgm:spPr/>
      <dgm:t>
        <a:bodyPr/>
        <a:lstStyle/>
        <a:p>
          <a:endParaRPr lang="mr-IN"/>
        </a:p>
      </dgm:t>
    </dgm:pt>
    <dgm:pt modelId="{96CB6F8A-A598-4E65-BA63-1CC0A4ABAC6A}" type="pres">
      <dgm:prSet presAssocID="{85149C58-6238-44D4-A8B4-A9C210D6F3DB}" presName="hierRoot4" presStyleCnt="0"/>
      <dgm:spPr/>
    </dgm:pt>
    <dgm:pt modelId="{42499419-4C1C-464B-B7A3-BE8BE2940098}" type="pres">
      <dgm:prSet presAssocID="{85149C58-6238-44D4-A8B4-A9C210D6F3DB}" presName="composite4" presStyleCnt="0"/>
      <dgm:spPr/>
    </dgm:pt>
    <dgm:pt modelId="{C3DB473E-4AD3-4BEA-AFBB-39760B7DEF2A}" type="pres">
      <dgm:prSet presAssocID="{85149C58-6238-44D4-A8B4-A9C210D6F3DB}" presName="background4" presStyleLbl="node4" presStyleIdx="3" presStyleCnt="4"/>
      <dgm:spPr/>
    </dgm:pt>
    <dgm:pt modelId="{F3066C39-368C-4E37-B98A-835EE7F00D40}" type="pres">
      <dgm:prSet presAssocID="{85149C58-6238-44D4-A8B4-A9C210D6F3DB}" presName="text4" presStyleLbl="fgAcc4" presStyleIdx="3" presStyleCnt="4">
        <dgm:presLayoutVars>
          <dgm:chPref val="3"/>
        </dgm:presLayoutVars>
      </dgm:prSet>
      <dgm:spPr/>
      <dgm:t>
        <a:bodyPr/>
        <a:lstStyle/>
        <a:p>
          <a:endParaRPr lang="mr-IN"/>
        </a:p>
      </dgm:t>
    </dgm:pt>
    <dgm:pt modelId="{9EE87BCC-8C3E-4B8D-81BD-8E90CC9DF674}" type="pres">
      <dgm:prSet presAssocID="{85149C58-6238-44D4-A8B4-A9C210D6F3DB}" presName="hierChild5" presStyleCnt="0"/>
      <dgm:spPr/>
    </dgm:pt>
  </dgm:ptLst>
  <dgm:cxnLst>
    <dgm:cxn modelId="{1A1BED7D-4395-4664-9DFE-41E975FED727}" srcId="{23EAAE98-D0CA-42F9-A8D3-BF0B94203BCC}" destId="{D180E33A-6EF2-4733-8DA8-5EDD700E2F33}" srcOrd="0" destOrd="0" parTransId="{3CC4AB21-C203-4FF6-AAE6-44AA3E81D9F4}" sibTransId="{6B580FBB-55BF-4026-8480-2DFF92D8EC2B}"/>
    <dgm:cxn modelId="{790533C4-4C9C-4CA1-A0FB-758E9B6AD5A2}" type="presOf" srcId="{EC1FA06E-4558-43A9-B9A3-AFC5669C1695}" destId="{827F433E-250C-4A31-9345-49C4E7F4A939}" srcOrd="0" destOrd="0" presId="urn:microsoft.com/office/officeart/2005/8/layout/hierarchy1"/>
    <dgm:cxn modelId="{5700359F-A167-430A-9CA4-8302D422FB34}" type="presOf" srcId="{096B984C-B8F5-4C9D-8A40-D5BA9CB181DB}" destId="{876C9E97-C0F7-460C-80CF-19149737ECDD}" srcOrd="0" destOrd="0" presId="urn:microsoft.com/office/officeart/2005/8/layout/hierarchy1"/>
    <dgm:cxn modelId="{A521A1D6-BB03-4288-859F-A7DA6C7F790A}" type="presOf" srcId="{54A77227-0706-477B-A6EE-45D6B6CF2479}" destId="{A52B7E98-DE24-460B-B3D7-22AE7BFFE9B9}" srcOrd="0" destOrd="0" presId="urn:microsoft.com/office/officeart/2005/8/layout/hierarchy1"/>
    <dgm:cxn modelId="{DFE62CFB-D0CB-4A1C-8A48-FB061C56AC63}" type="presOf" srcId="{2C6E3483-EEC3-434E-9AFC-F5F917498C10}" destId="{4878D310-36EA-4169-AD49-CE71CC46A070}" srcOrd="0" destOrd="0" presId="urn:microsoft.com/office/officeart/2005/8/layout/hierarchy1"/>
    <dgm:cxn modelId="{904945FB-EBC7-4062-915D-341C2D061D70}" type="presOf" srcId="{0CAE7F61-B22D-473C-8F76-ADEC603C4D51}" destId="{DE426D4C-3D4F-47FC-9AD6-DF9AA1E1408F}" srcOrd="0" destOrd="0" presId="urn:microsoft.com/office/officeart/2005/8/layout/hierarchy1"/>
    <dgm:cxn modelId="{ABC009D7-551E-44E3-8155-5A13B6EBD931}" srcId="{2C6E3483-EEC3-434E-9AFC-F5F917498C10}" destId="{3E718D2E-DBEC-4A07-B452-5ABE4AF0520D}" srcOrd="0" destOrd="0" parTransId="{96052EC6-5C11-40F4-A9FC-2B75FF6538F7}" sibTransId="{C9902214-E1D4-43EF-AA2B-82F18A88F410}"/>
    <dgm:cxn modelId="{3CAC5C56-6CBA-437D-B0C5-1224AE1FA491}" type="presOf" srcId="{E5542C6B-7D28-466C-B3B8-16211A0DC1C1}" destId="{73F6338D-C4A0-4651-A2EA-C9444F21AB7B}" srcOrd="0" destOrd="0" presId="urn:microsoft.com/office/officeart/2005/8/layout/hierarchy1"/>
    <dgm:cxn modelId="{7D6698AA-F1B6-42BA-BAD5-DD3CCAA7D9BC}" srcId="{D180E33A-6EF2-4733-8DA8-5EDD700E2F33}" destId="{2C6E3483-EEC3-434E-9AFC-F5F917498C10}" srcOrd="0" destOrd="0" parTransId="{60A9FB05-D2DC-4D7E-AC59-FBD2B5F20CA9}" sibTransId="{6F0A7D4A-F42D-4114-88D1-4C29C415C9EC}"/>
    <dgm:cxn modelId="{0D987D68-F520-4D48-BA5B-12067DCB0B86}" type="presOf" srcId="{3E718D2E-DBEC-4A07-B452-5ABE4AF0520D}" destId="{A7BF8E20-9751-47B9-A428-7A5DB3C22B3F}" srcOrd="0" destOrd="0" presId="urn:microsoft.com/office/officeart/2005/8/layout/hierarchy1"/>
    <dgm:cxn modelId="{2AA2FE3C-D21B-4AF8-84BA-C194837A42E9}" type="presOf" srcId="{95F624C8-97E2-41A0-A734-173D628A8DDA}" destId="{B4A41551-8BCE-46FF-9C4D-514E96817A67}" srcOrd="0" destOrd="0" presId="urn:microsoft.com/office/officeart/2005/8/layout/hierarchy1"/>
    <dgm:cxn modelId="{9641A4AE-EE0B-4C05-8D8A-06F838949A5E}" type="presOf" srcId="{AEF8B589-D743-42B9-B347-FF517C3BF28E}" destId="{70B1E87F-D2D7-47FE-A977-15C37E2BC51E}" srcOrd="0" destOrd="0" presId="urn:microsoft.com/office/officeart/2005/8/layout/hierarchy1"/>
    <dgm:cxn modelId="{4E127A3D-6E97-4DD6-93A3-47984DF2F97D}" srcId="{AEF8B589-D743-42B9-B347-FF517C3BF28E}" destId="{14BAB2C8-AA21-4A10-9965-C6296D3105DE}" srcOrd="0" destOrd="0" parTransId="{54A77227-0706-477B-A6EE-45D6B6CF2479}" sibTransId="{406CA67F-4032-4657-A9F7-C158350C3C54}"/>
    <dgm:cxn modelId="{3A4E5291-AED2-4562-8822-214070060601}" type="presOf" srcId="{E3837390-B4EF-4C96-ABA0-52E3A62594F6}" destId="{2A52C9F6-D512-4D1A-A383-899DE31C5DD6}" srcOrd="0" destOrd="0" presId="urn:microsoft.com/office/officeart/2005/8/layout/hierarchy1"/>
    <dgm:cxn modelId="{A33C6BE4-6156-41EA-91D9-1F6C0013F2BC}" type="presOf" srcId="{85149C58-6238-44D4-A8B4-A9C210D6F3DB}" destId="{F3066C39-368C-4E37-B98A-835EE7F00D40}" srcOrd="0" destOrd="0" presId="urn:microsoft.com/office/officeart/2005/8/layout/hierarchy1"/>
    <dgm:cxn modelId="{1571E349-6B0A-4749-AB4C-65A27642FE98}" srcId="{23EAAE98-D0CA-42F9-A8D3-BF0B94203BCC}" destId="{7DA57D68-765B-4828-A896-3CFE95B588C9}" srcOrd="1" destOrd="0" parTransId="{52368982-A92C-452C-877B-B29ED8EB1BA4}" sibTransId="{B5303119-53D9-4058-924C-7FD617C3F489}"/>
    <dgm:cxn modelId="{1F2A4CFC-CDEA-4B78-BAC5-36F913518E10}" type="presOf" srcId="{5AB000E5-8B53-4E55-9BB1-6945D3119779}" destId="{71D87F43-B2C1-464C-A420-7631F2B42A9D}" srcOrd="0" destOrd="0" presId="urn:microsoft.com/office/officeart/2005/8/layout/hierarchy1"/>
    <dgm:cxn modelId="{7AB57376-59EB-4959-B425-6CA147EE6D79}" type="presOf" srcId="{60A9FB05-D2DC-4D7E-AC59-FBD2B5F20CA9}" destId="{14B960D6-304B-4ED6-BE6C-81319E07FC2A}" srcOrd="0" destOrd="0" presId="urn:microsoft.com/office/officeart/2005/8/layout/hierarchy1"/>
    <dgm:cxn modelId="{083012B7-2469-4F98-9CAB-D15FF237BC4B}" type="presOf" srcId="{52368982-A92C-452C-877B-B29ED8EB1BA4}" destId="{5699E2E2-64E3-4C17-AED8-1BCF3D92C095}" srcOrd="0" destOrd="0" presId="urn:microsoft.com/office/officeart/2005/8/layout/hierarchy1"/>
    <dgm:cxn modelId="{3F30A100-B8EF-41DC-BD8F-7907E7BCE6D7}" type="presOf" srcId="{7DA57D68-765B-4828-A896-3CFE95B588C9}" destId="{4E7F93CE-1599-40DD-88F5-A7D87953C6B6}" srcOrd="0" destOrd="0" presId="urn:microsoft.com/office/officeart/2005/8/layout/hierarchy1"/>
    <dgm:cxn modelId="{E9C580B2-127C-42EC-9F0F-27C3D35EB4B0}" type="presOf" srcId="{23EAAE98-D0CA-42F9-A8D3-BF0B94203BCC}" destId="{4E0AE837-7272-45C5-939C-B10BFCD078EA}" srcOrd="0" destOrd="0" presId="urn:microsoft.com/office/officeart/2005/8/layout/hierarchy1"/>
    <dgm:cxn modelId="{196AEE86-3D9A-4DC4-B08D-F320477A4221}" srcId="{E3837390-B4EF-4C96-ABA0-52E3A62594F6}" destId="{95F624C8-97E2-41A0-A734-173D628A8DDA}" srcOrd="0" destOrd="0" parTransId="{096B984C-B8F5-4C9D-8A40-D5BA9CB181DB}" sibTransId="{7AC5BAD5-1F5B-4E15-A2ED-13B9A459C70B}"/>
    <dgm:cxn modelId="{2096E326-E0B2-47A2-8B9B-4125A236B391}" type="presOf" srcId="{14BAB2C8-AA21-4A10-9965-C6296D3105DE}" destId="{53CA6A0A-C8D8-4C12-83F6-D58CB3B3DE35}" srcOrd="0" destOrd="0" presId="urn:microsoft.com/office/officeart/2005/8/layout/hierarchy1"/>
    <dgm:cxn modelId="{E5DFF5C1-01A8-4619-95C1-E00D85686EF5}" srcId="{5AB000E5-8B53-4E55-9BB1-6945D3119779}" destId="{85149C58-6238-44D4-A8B4-A9C210D6F3DB}" srcOrd="0" destOrd="0" parTransId="{58494ECC-BB81-4892-80FD-3700A6FF5383}" sibTransId="{4F1AFC52-E73B-4151-AE77-44B51F2E6FE9}"/>
    <dgm:cxn modelId="{341D0290-25D1-4DB0-9A15-65AE71A3B093}" srcId="{D180E33A-6EF2-4733-8DA8-5EDD700E2F33}" destId="{E3837390-B4EF-4C96-ABA0-52E3A62594F6}" srcOrd="1" destOrd="0" parTransId="{0CAE7F61-B22D-473C-8F76-ADEC603C4D51}" sibTransId="{5135BDFE-EE31-4852-B616-7BC6A640FB04}"/>
    <dgm:cxn modelId="{667EC725-8B53-4AE1-B1A4-AEC6CCC31622}" type="presOf" srcId="{3CC4AB21-C203-4FF6-AAE6-44AA3E81D9F4}" destId="{F50D351C-6501-48F9-BA9D-6678373CF806}" srcOrd="0" destOrd="0" presId="urn:microsoft.com/office/officeart/2005/8/layout/hierarchy1"/>
    <dgm:cxn modelId="{45F49BC6-28F5-4D78-A61C-F4B278D4D71D}" type="presOf" srcId="{96052EC6-5C11-40F4-A9FC-2B75FF6538F7}" destId="{265CE4D4-79F0-433E-9139-699A95246F5D}" srcOrd="0" destOrd="0" presId="urn:microsoft.com/office/officeart/2005/8/layout/hierarchy1"/>
    <dgm:cxn modelId="{A84E5163-A4AF-47D1-B8EE-C8164F37D018}" type="presOf" srcId="{58494ECC-BB81-4892-80FD-3700A6FF5383}" destId="{E3DDE607-5E00-414F-B8A6-80FF7A55118C}" srcOrd="0" destOrd="0" presId="urn:microsoft.com/office/officeart/2005/8/layout/hierarchy1"/>
    <dgm:cxn modelId="{4B96F773-5E6F-494B-BF8B-95845F584E61}" srcId="{7DA57D68-765B-4828-A896-3CFE95B588C9}" destId="{5AB000E5-8B53-4E55-9BB1-6945D3119779}" srcOrd="1" destOrd="0" parTransId="{E5542C6B-7D28-466C-B3B8-16211A0DC1C1}" sibTransId="{C0E87F59-A3E2-45AA-8055-189B07919A24}"/>
    <dgm:cxn modelId="{1F9D24B3-2FEB-488F-B775-F92F00333492}" type="presOf" srcId="{D180E33A-6EF2-4733-8DA8-5EDD700E2F33}" destId="{55A6EB9A-A9E9-4148-A837-B50B2D3E22AA}" srcOrd="0" destOrd="0" presId="urn:microsoft.com/office/officeart/2005/8/layout/hierarchy1"/>
    <dgm:cxn modelId="{0C0EE947-E018-44E0-BBC8-49D5F8D07C85}" srcId="{EC1FA06E-4558-43A9-B9A3-AFC5669C1695}" destId="{23EAAE98-D0CA-42F9-A8D3-BF0B94203BCC}" srcOrd="0" destOrd="0" parTransId="{5A7B4E06-7A8A-422F-9AC8-59879E534436}" sibTransId="{4B0835A3-88BE-407C-9BA9-04BA98DB05F7}"/>
    <dgm:cxn modelId="{4540C221-62EB-47DF-A355-E78C138F8AC0}" srcId="{7DA57D68-765B-4828-A896-3CFE95B588C9}" destId="{AEF8B589-D743-42B9-B347-FF517C3BF28E}" srcOrd="0" destOrd="0" parTransId="{F0DB9E29-3130-467A-9293-6C5CFFAF98C4}" sibTransId="{1000F4A7-9205-4F20-8E45-15A7B16B043F}"/>
    <dgm:cxn modelId="{FDEB4F4C-F0CD-4B0C-BC37-53D981F3B33A}" type="presOf" srcId="{F0DB9E29-3130-467A-9293-6C5CFFAF98C4}" destId="{57BD6D5E-145C-4931-86FF-6B3CEF4B534E}" srcOrd="0" destOrd="0" presId="urn:microsoft.com/office/officeart/2005/8/layout/hierarchy1"/>
    <dgm:cxn modelId="{8E4820BB-45A3-4D97-94FB-2A7E3F8DDB01}" type="presParOf" srcId="{827F433E-250C-4A31-9345-49C4E7F4A939}" destId="{5864AA5E-E7A4-422B-AF96-7D7CC544DF92}" srcOrd="0" destOrd="0" presId="urn:microsoft.com/office/officeart/2005/8/layout/hierarchy1"/>
    <dgm:cxn modelId="{C81425B8-98E5-41EB-908C-1E63FF80A079}" type="presParOf" srcId="{5864AA5E-E7A4-422B-AF96-7D7CC544DF92}" destId="{4B99C956-D4C8-4A93-9436-183D18FD0976}" srcOrd="0" destOrd="0" presId="urn:microsoft.com/office/officeart/2005/8/layout/hierarchy1"/>
    <dgm:cxn modelId="{40059308-E95A-4670-A722-E59229975F1E}" type="presParOf" srcId="{4B99C956-D4C8-4A93-9436-183D18FD0976}" destId="{30CF6409-F382-4CCC-964A-084833F57BE6}" srcOrd="0" destOrd="0" presId="urn:microsoft.com/office/officeart/2005/8/layout/hierarchy1"/>
    <dgm:cxn modelId="{8B724702-5210-4383-8B87-551A2AF71958}" type="presParOf" srcId="{4B99C956-D4C8-4A93-9436-183D18FD0976}" destId="{4E0AE837-7272-45C5-939C-B10BFCD078EA}" srcOrd="1" destOrd="0" presId="urn:microsoft.com/office/officeart/2005/8/layout/hierarchy1"/>
    <dgm:cxn modelId="{3F5E9D03-7FE3-4BCB-A704-2A0195C464B2}" type="presParOf" srcId="{5864AA5E-E7A4-422B-AF96-7D7CC544DF92}" destId="{448D879C-E7F4-47DD-8058-0549FA58A0A9}" srcOrd="1" destOrd="0" presId="urn:microsoft.com/office/officeart/2005/8/layout/hierarchy1"/>
    <dgm:cxn modelId="{2DE23806-CBAA-4375-8BD3-2E2AB38D44F1}" type="presParOf" srcId="{448D879C-E7F4-47DD-8058-0549FA58A0A9}" destId="{F50D351C-6501-48F9-BA9D-6678373CF806}" srcOrd="0" destOrd="0" presId="urn:microsoft.com/office/officeart/2005/8/layout/hierarchy1"/>
    <dgm:cxn modelId="{2559940F-1E01-4354-8AE6-F04A7C328938}" type="presParOf" srcId="{448D879C-E7F4-47DD-8058-0549FA58A0A9}" destId="{CA739FB3-BD94-4801-8FDE-99153ACAFA4A}" srcOrd="1" destOrd="0" presId="urn:microsoft.com/office/officeart/2005/8/layout/hierarchy1"/>
    <dgm:cxn modelId="{1F316848-740E-4499-8739-361F56F26AE5}" type="presParOf" srcId="{CA739FB3-BD94-4801-8FDE-99153ACAFA4A}" destId="{BCAE9E84-BD02-4D04-87E5-DF563E732863}" srcOrd="0" destOrd="0" presId="urn:microsoft.com/office/officeart/2005/8/layout/hierarchy1"/>
    <dgm:cxn modelId="{64DA4EE4-D3BB-4F69-8FAB-862968921455}" type="presParOf" srcId="{BCAE9E84-BD02-4D04-87E5-DF563E732863}" destId="{95CD198A-1E8A-4B86-AC5A-286EE47D0DBF}" srcOrd="0" destOrd="0" presId="urn:microsoft.com/office/officeart/2005/8/layout/hierarchy1"/>
    <dgm:cxn modelId="{02E9C944-FBE7-4682-847E-2218F669E520}" type="presParOf" srcId="{BCAE9E84-BD02-4D04-87E5-DF563E732863}" destId="{55A6EB9A-A9E9-4148-A837-B50B2D3E22AA}" srcOrd="1" destOrd="0" presId="urn:microsoft.com/office/officeart/2005/8/layout/hierarchy1"/>
    <dgm:cxn modelId="{65635F44-0E6B-4820-9645-2668E9164ED5}" type="presParOf" srcId="{CA739FB3-BD94-4801-8FDE-99153ACAFA4A}" destId="{89168907-255E-4516-86F0-3CC0FDE79B2F}" srcOrd="1" destOrd="0" presId="urn:microsoft.com/office/officeart/2005/8/layout/hierarchy1"/>
    <dgm:cxn modelId="{24609CBD-9F59-4975-946A-F9754E7680FC}" type="presParOf" srcId="{89168907-255E-4516-86F0-3CC0FDE79B2F}" destId="{14B960D6-304B-4ED6-BE6C-81319E07FC2A}" srcOrd="0" destOrd="0" presId="urn:microsoft.com/office/officeart/2005/8/layout/hierarchy1"/>
    <dgm:cxn modelId="{AE075D91-1EDA-47E3-8FBA-B6128FEE6EE4}" type="presParOf" srcId="{89168907-255E-4516-86F0-3CC0FDE79B2F}" destId="{85DC7021-5BA1-44CD-811E-9140393A9F77}" srcOrd="1" destOrd="0" presId="urn:microsoft.com/office/officeart/2005/8/layout/hierarchy1"/>
    <dgm:cxn modelId="{6BB8B820-EDF5-486E-85F8-FFF0694F6D72}" type="presParOf" srcId="{85DC7021-5BA1-44CD-811E-9140393A9F77}" destId="{E14D75DF-9DFC-4E23-B683-28AFD3E35E02}" srcOrd="0" destOrd="0" presId="urn:microsoft.com/office/officeart/2005/8/layout/hierarchy1"/>
    <dgm:cxn modelId="{2209DCC9-2138-48EC-B1E1-342406F1C5DE}" type="presParOf" srcId="{E14D75DF-9DFC-4E23-B683-28AFD3E35E02}" destId="{00F6FA49-1619-4EEF-848E-09461304A18B}" srcOrd="0" destOrd="0" presId="urn:microsoft.com/office/officeart/2005/8/layout/hierarchy1"/>
    <dgm:cxn modelId="{5BE97368-5867-410C-B43C-CE36E777EBC4}" type="presParOf" srcId="{E14D75DF-9DFC-4E23-B683-28AFD3E35E02}" destId="{4878D310-36EA-4169-AD49-CE71CC46A070}" srcOrd="1" destOrd="0" presId="urn:microsoft.com/office/officeart/2005/8/layout/hierarchy1"/>
    <dgm:cxn modelId="{CFA47FDD-2163-48DD-B042-AFA5B73C9158}" type="presParOf" srcId="{85DC7021-5BA1-44CD-811E-9140393A9F77}" destId="{3D26AD59-FCFC-4C88-83E5-6CA5FC36175F}" srcOrd="1" destOrd="0" presId="urn:microsoft.com/office/officeart/2005/8/layout/hierarchy1"/>
    <dgm:cxn modelId="{521563B2-C3DA-421F-BDAD-B61002953E53}" type="presParOf" srcId="{3D26AD59-FCFC-4C88-83E5-6CA5FC36175F}" destId="{265CE4D4-79F0-433E-9139-699A95246F5D}" srcOrd="0" destOrd="0" presId="urn:microsoft.com/office/officeart/2005/8/layout/hierarchy1"/>
    <dgm:cxn modelId="{A4953914-DB90-4187-889B-3D21A026D908}" type="presParOf" srcId="{3D26AD59-FCFC-4C88-83E5-6CA5FC36175F}" destId="{D2448BF6-D9F3-47E7-9846-7497A52B3073}" srcOrd="1" destOrd="0" presId="urn:microsoft.com/office/officeart/2005/8/layout/hierarchy1"/>
    <dgm:cxn modelId="{91656151-A41C-4808-A365-511C56B8A22E}" type="presParOf" srcId="{D2448BF6-D9F3-47E7-9846-7497A52B3073}" destId="{42CCF44C-419F-4AF7-8BCF-F4931D8C3238}" srcOrd="0" destOrd="0" presId="urn:microsoft.com/office/officeart/2005/8/layout/hierarchy1"/>
    <dgm:cxn modelId="{71195557-D760-4AB2-B103-FCDED91AB204}" type="presParOf" srcId="{42CCF44C-419F-4AF7-8BCF-F4931D8C3238}" destId="{0BA42871-AD6F-48D2-BCC5-502DABBA1C72}" srcOrd="0" destOrd="0" presId="urn:microsoft.com/office/officeart/2005/8/layout/hierarchy1"/>
    <dgm:cxn modelId="{DDC0FA42-38B3-46BF-9A97-5A6F17B21F14}" type="presParOf" srcId="{42CCF44C-419F-4AF7-8BCF-F4931D8C3238}" destId="{A7BF8E20-9751-47B9-A428-7A5DB3C22B3F}" srcOrd="1" destOrd="0" presId="urn:microsoft.com/office/officeart/2005/8/layout/hierarchy1"/>
    <dgm:cxn modelId="{7A660225-125F-4D74-A33D-7F8125CC96FB}" type="presParOf" srcId="{D2448BF6-D9F3-47E7-9846-7497A52B3073}" destId="{C17EDD91-D4DB-4E0E-A3E7-BDBD04990D2C}" srcOrd="1" destOrd="0" presId="urn:microsoft.com/office/officeart/2005/8/layout/hierarchy1"/>
    <dgm:cxn modelId="{81C77C71-D230-4C29-B11C-C4DAC5B2C95E}" type="presParOf" srcId="{89168907-255E-4516-86F0-3CC0FDE79B2F}" destId="{DE426D4C-3D4F-47FC-9AD6-DF9AA1E1408F}" srcOrd="2" destOrd="0" presId="urn:microsoft.com/office/officeart/2005/8/layout/hierarchy1"/>
    <dgm:cxn modelId="{0BB4D7F6-0EDF-4CED-9ECB-34BC79803DDB}" type="presParOf" srcId="{89168907-255E-4516-86F0-3CC0FDE79B2F}" destId="{FD479FDD-2E6C-4FD0-8B94-BA45D9F90BE2}" srcOrd="3" destOrd="0" presId="urn:microsoft.com/office/officeart/2005/8/layout/hierarchy1"/>
    <dgm:cxn modelId="{297E8B28-9DEC-4C57-AA35-D6510D761335}" type="presParOf" srcId="{FD479FDD-2E6C-4FD0-8B94-BA45D9F90BE2}" destId="{4E5C1371-BCC2-4385-B93B-81C51FACBB97}" srcOrd="0" destOrd="0" presId="urn:microsoft.com/office/officeart/2005/8/layout/hierarchy1"/>
    <dgm:cxn modelId="{7B48AC6C-FC1D-4846-80AC-C7E50FBA8331}" type="presParOf" srcId="{4E5C1371-BCC2-4385-B93B-81C51FACBB97}" destId="{CD45FB83-3D06-4272-BE8C-697A48A4B180}" srcOrd="0" destOrd="0" presId="urn:microsoft.com/office/officeart/2005/8/layout/hierarchy1"/>
    <dgm:cxn modelId="{A1BA4294-8CC9-4E56-AA98-BAEB9F40985D}" type="presParOf" srcId="{4E5C1371-BCC2-4385-B93B-81C51FACBB97}" destId="{2A52C9F6-D512-4D1A-A383-899DE31C5DD6}" srcOrd="1" destOrd="0" presId="urn:microsoft.com/office/officeart/2005/8/layout/hierarchy1"/>
    <dgm:cxn modelId="{156C5243-2F75-4EBB-B2CD-7939CD5302C2}" type="presParOf" srcId="{FD479FDD-2E6C-4FD0-8B94-BA45D9F90BE2}" destId="{9281F3F8-E82B-4BBA-9AB6-865B3975C29C}" srcOrd="1" destOrd="0" presId="urn:microsoft.com/office/officeart/2005/8/layout/hierarchy1"/>
    <dgm:cxn modelId="{011E5122-9959-425F-9B14-3EDCE848BA97}" type="presParOf" srcId="{9281F3F8-E82B-4BBA-9AB6-865B3975C29C}" destId="{876C9E97-C0F7-460C-80CF-19149737ECDD}" srcOrd="0" destOrd="0" presId="urn:microsoft.com/office/officeart/2005/8/layout/hierarchy1"/>
    <dgm:cxn modelId="{82307183-6038-418E-916D-7D116B1CA35E}" type="presParOf" srcId="{9281F3F8-E82B-4BBA-9AB6-865B3975C29C}" destId="{3D9AD368-CB39-448B-A1E8-9A884E750446}" srcOrd="1" destOrd="0" presId="urn:microsoft.com/office/officeart/2005/8/layout/hierarchy1"/>
    <dgm:cxn modelId="{910E2392-4237-436C-8937-7B3922471C46}" type="presParOf" srcId="{3D9AD368-CB39-448B-A1E8-9A884E750446}" destId="{8C9CF79C-235A-430D-B646-4A4343DBC5AE}" srcOrd="0" destOrd="0" presId="urn:microsoft.com/office/officeart/2005/8/layout/hierarchy1"/>
    <dgm:cxn modelId="{36FA2D35-63BB-40D6-B896-E46D1BFABC07}" type="presParOf" srcId="{8C9CF79C-235A-430D-B646-4A4343DBC5AE}" destId="{D331112D-97F8-43D5-9309-631E36722B4C}" srcOrd="0" destOrd="0" presId="urn:microsoft.com/office/officeart/2005/8/layout/hierarchy1"/>
    <dgm:cxn modelId="{BB6984A0-7F55-4E33-8C06-1682EB6C4637}" type="presParOf" srcId="{8C9CF79C-235A-430D-B646-4A4343DBC5AE}" destId="{B4A41551-8BCE-46FF-9C4D-514E96817A67}" srcOrd="1" destOrd="0" presId="urn:microsoft.com/office/officeart/2005/8/layout/hierarchy1"/>
    <dgm:cxn modelId="{CEA1AF59-90C1-4E8A-AD62-8F7581699683}" type="presParOf" srcId="{3D9AD368-CB39-448B-A1E8-9A884E750446}" destId="{DCE197B1-9406-4BA7-A913-9DBDB3F18E90}" srcOrd="1" destOrd="0" presId="urn:microsoft.com/office/officeart/2005/8/layout/hierarchy1"/>
    <dgm:cxn modelId="{358A33A8-D3DB-4094-9AC2-9AC856849A05}" type="presParOf" srcId="{448D879C-E7F4-47DD-8058-0549FA58A0A9}" destId="{5699E2E2-64E3-4C17-AED8-1BCF3D92C095}" srcOrd="2" destOrd="0" presId="urn:microsoft.com/office/officeart/2005/8/layout/hierarchy1"/>
    <dgm:cxn modelId="{C23CE598-4F33-435F-9260-1A551020F9CC}" type="presParOf" srcId="{448D879C-E7F4-47DD-8058-0549FA58A0A9}" destId="{B30647F1-4B34-4AA4-A576-507ACA156851}" srcOrd="3" destOrd="0" presId="urn:microsoft.com/office/officeart/2005/8/layout/hierarchy1"/>
    <dgm:cxn modelId="{724C754E-0E2D-4F39-AC85-20106C1BF037}" type="presParOf" srcId="{B30647F1-4B34-4AA4-A576-507ACA156851}" destId="{810E8C65-23D1-4042-98BB-AE7C8288AC85}" srcOrd="0" destOrd="0" presId="urn:microsoft.com/office/officeart/2005/8/layout/hierarchy1"/>
    <dgm:cxn modelId="{C3570177-B9C9-4BB7-8FBF-F59598E4FADF}" type="presParOf" srcId="{810E8C65-23D1-4042-98BB-AE7C8288AC85}" destId="{F0076B7E-4800-471D-8FAB-42448EC88BE7}" srcOrd="0" destOrd="0" presId="urn:microsoft.com/office/officeart/2005/8/layout/hierarchy1"/>
    <dgm:cxn modelId="{471DEC36-C815-4778-B268-E69401025919}" type="presParOf" srcId="{810E8C65-23D1-4042-98BB-AE7C8288AC85}" destId="{4E7F93CE-1599-40DD-88F5-A7D87953C6B6}" srcOrd="1" destOrd="0" presId="urn:microsoft.com/office/officeart/2005/8/layout/hierarchy1"/>
    <dgm:cxn modelId="{871732C5-A668-40A0-9C29-66C0F28E716E}" type="presParOf" srcId="{B30647F1-4B34-4AA4-A576-507ACA156851}" destId="{8154A443-76FA-45BB-B740-794A59F49A08}" srcOrd="1" destOrd="0" presId="urn:microsoft.com/office/officeart/2005/8/layout/hierarchy1"/>
    <dgm:cxn modelId="{E935B930-CF1F-4DF1-8477-3159839964C8}" type="presParOf" srcId="{8154A443-76FA-45BB-B740-794A59F49A08}" destId="{57BD6D5E-145C-4931-86FF-6B3CEF4B534E}" srcOrd="0" destOrd="0" presId="urn:microsoft.com/office/officeart/2005/8/layout/hierarchy1"/>
    <dgm:cxn modelId="{A8071C83-7D2E-47D7-8F55-CFB7EF25CA60}" type="presParOf" srcId="{8154A443-76FA-45BB-B740-794A59F49A08}" destId="{6564231F-E22F-49A5-8575-7F026B2C34AA}" srcOrd="1" destOrd="0" presId="urn:microsoft.com/office/officeart/2005/8/layout/hierarchy1"/>
    <dgm:cxn modelId="{9B8E4DB8-55E8-4F8B-8C9C-83BA3FABF29A}" type="presParOf" srcId="{6564231F-E22F-49A5-8575-7F026B2C34AA}" destId="{099F6C85-6683-4434-8B52-03F2F1FFA5D2}" srcOrd="0" destOrd="0" presId="urn:microsoft.com/office/officeart/2005/8/layout/hierarchy1"/>
    <dgm:cxn modelId="{3384481C-4AD7-4410-A0E7-579C467E8F53}" type="presParOf" srcId="{099F6C85-6683-4434-8B52-03F2F1FFA5D2}" destId="{DA6B2568-C851-4F78-8491-0FF4FAC90046}" srcOrd="0" destOrd="0" presId="urn:microsoft.com/office/officeart/2005/8/layout/hierarchy1"/>
    <dgm:cxn modelId="{752AC296-608F-417D-9AFE-C77C1B7302C8}" type="presParOf" srcId="{099F6C85-6683-4434-8B52-03F2F1FFA5D2}" destId="{70B1E87F-D2D7-47FE-A977-15C37E2BC51E}" srcOrd="1" destOrd="0" presId="urn:microsoft.com/office/officeart/2005/8/layout/hierarchy1"/>
    <dgm:cxn modelId="{012E5803-97AB-45CF-95E0-5D4A699A7A78}" type="presParOf" srcId="{6564231F-E22F-49A5-8575-7F026B2C34AA}" destId="{475186EF-6045-4CDA-8124-5069E8233819}" srcOrd="1" destOrd="0" presId="urn:microsoft.com/office/officeart/2005/8/layout/hierarchy1"/>
    <dgm:cxn modelId="{CD089091-ED93-40E2-B5A9-118EDEFE8E38}" type="presParOf" srcId="{475186EF-6045-4CDA-8124-5069E8233819}" destId="{A52B7E98-DE24-460B-B3D7-22AE7BFFE9B9}" srcOrd="0" destOrd="0" presId="urn:microsoft.com/office/officeart/2005/8/layout/hierarchy1"/>
    <dgm:cxn modelId="{3D3A5295-6567-4158-960E-B8D557D32968}" type="presParOf" srcId="{475186EF-6045-4CDA-8124-5069E8233819}" destId="{EC137AAA-1CF3-410B-99A4-7A03D4E4F637}" srcOrd="1" destOrd="0" presId="urn:microsoft.com/office/officeart/2005/8/layout/hierarchy1"/>
    <dgm:cxn modelId="{5CF6C25C-EF78-4176-9865-A3E79418266C}" type="presParOf" srcId="{EC137AAA-1CF3-410B-99A4-7A03D4E4F637}" destId="{C2F81B8E-7CEA-4A72-84F3-EF293E588BA8}" srcOrd="0" destOrd="0" presId="urn:microsoft.com/office/officeart/2005/8/layout/hierarchy1"/>
    <dgm:cxn modelId="{695639FF-3F7A-47C1-BD9E-B6477033DAC0}" type="presParOf" srcId="{C2F81B8E-7CEA-4A72-84F3-EF293E588BA8}" destId="{FA41C44C-A706-4021-B034-1DBB81A75283}" srcOrd="0" destOrd="0" presId="urn:microsoft.com/office/officeart/2005/8/layout/hierarchy1"/>
    <dgm:cxn modelId="{50A2843C-A4D3-455B-BC29-5273D4B0DE9C}" type="presParOf" srcId="{C2F81B8E-7CEA-4A72-84F3-EF293E588BA8}" destId="{53CA6A0A-C8D8-4C12-83F6-D58CB3B3DE35}" srcOrd="1" destOrd="0" presId="urn:microsoft.com/office/officeart/2005/8/layout/hierarchy1"/>
    <dgm:cxn modelId="{4A5B1C35-3398-42F9-889A-6D09D9F1950F}" type="presParOf" srcId="{EC137AAA-1CF3-410B-99A4-7A03D4E4F637}" destId="{018F9330-ECAF-407E-8706-0085DE7890AB}" srcOrd="1" destOrd="0" presId="urn:microsoft.com/office/officeart/2005/8/layout/hierarchy1"/>
    <dgm:cxn modelId="{A46A080D-EF24-4CA4-AEBF-BBE2DDB3CC52}" type="presParOf" srcId="{8154A443-76FA-45BB-B740-794A59F49A08}" destId="{73F6338D-C4A0-4651-A2EA-C9444F21AB7B}" srcOrd="2" destOrd="0" presId="urn:microsoft.com/office/officeart/2005/8/layout/hierarchy1"/>
    <dgm:cxn modelId="{D7F463B3-D14D-4E50-90E1-31CC7BFB1148}" type="presParOf" srcId="{8154A443-76FA-45BB-B740-794A59F49A08}" destId="{AAE1157B-A703-4AB8-AF3A-F4BD6BF0B667}" srcOrd="3" destOrd="0" presId="urn:microsoft.com/office/officeart/2005/8/layout/hierarchy1"/>
    <dgm:cxn modelId="{533C6123-389A-412F-8FE2-6FE9FC936541}" type="presParOf" srcId="{AAE1157B-A703-4AB8-AF3A-F4BD6BF0B667}" destId="{4A272E43-BF3B-4FCD-B0A3-B9627AEC39CD}" srcOrd="0" destOrd="0" presId="urn:microsoft.com/office/officeart/2005/8/layout/hierarchy1"/>
    <dgm:cxn modelId="{5DD65D56-8DC6-4D3A-B4D4-A5B03FBD15AE}" type="presParOf" srcId="{4A272E43-BF3B-4FCD-B0A3-B9627AEC39CD}" destId="{86D2977F-02B8-4DDD-AA7B-D5A671C5994A}" srcOrd="0" destOrd="0" presId="urn:microsoft.com/office/officeart/2005/8/layout/hierarchy1"/>
    <dgm:cxn modelId="{0E0FF475-2A7A-46B2-BD9A-87F142542A15}" type="presParOf" srcId="{4A272E43-BF3B-4FCD-B0A3-B9627AEC39CD}" destId="{71D87F43-B2C1-464C-A420-7631F2B42A9D}" srcOrd="1" destOrd="0" presId="urn:microsoft.com/office/officeart/2005/8/layout/hierarchy1"/>
    <dgm:cxn modelId="{BB87235C-7683-4A6E-9215-8BCC9A1AEF28}" type="presParOf" srcId="{AAE1157B-A703-4AB8-AF3A-F4BD6BF0B667}" destId="{EFFE18F4-B273-40F8-A7EE-B856951940F8}" srcOrd="1" destOrd="0" presId="urn:microsoft.com/office/officeart/2005/8/layout/hierarchy1"/>
    <dgm:cxn modelId="{D7212724-83F7-44EE-B09B-EAB2E2D0BD18}" type="presParOf" srcId="{EFFE18F4-B273-40F8-A7EE-B856951940F8}" destId="{E3DDE607-5E00-414F-B8A6-80FF7A55118C}" srcOrd="0" destOrd="0" presId="urn:microsoft.com/office/officeart/2005/8/layout/hierarchy1"/>
    <dgm:cxn modelId="{8E14CAE7-4CC0-4C8C-973C-CC19BD27E081}" type="presParOf" srcId="{EFFE18F4-B273-40F8-A7EE-B856951940F8}" destId="{96CB6F8A-A598-4E65-BA63-1CC0A4ABAC6A}" srcOrd="1" destOrd="0" presId="urn:microsoft.com/office/officeart/2005/8/layout/hierarchy1"/>
    <dgm:cxn modelId="{D4711352-26BF-4A15-B1F3-F22EE5B2EB95}" type="presParOf" srcId="{96CB6F8A-A598-4E65-BA63-1CC0A4ABAC6A}" destId="{42499419-4C1C-464B-B7A3-BE8BE2940098}" srcOrd="0" destOrd="0" presId="urn:microsoft.com/office/officeart/2005/8/layout/hierarchy1"/>
    <dgm:cxn modelId="{7A931CFC-40FF-4092-AA4E-180396F9773C}" type="presParOf" srcId="{42499419-4C1C-464B-B7A3-BE8BE2940098}" destId="{C3DB473E-4AD3-4BEA-AFBB-39760B7DEF2A}" srcOrd="0" destOrd="0" presId="urn:microsoft.com/office/officeart/2005/8/layout/hierarchy1"/>
    <dgm:cxn modelId="{7F2FD494-763A-497B-A5A2-73DBA427A2B2}" type="presParOf" srcId="{42499419-4C1C-464B-B7A3-BE8BE2940098}" destId="{F3066C39-368C-4E37-B98A-835EE7F00D40}" srcOrd="1" destOrd="0" presId="urn:microsoft.com/office/officeart/2005/8/layout/hierarchy1"/>
    <dgm:cxn modelId="{E74B56AA-1F93-4D61-9F3F-3411244D8C40}" type="presParOf" srcId="{96CB6F8A-A598-4E65-BA63-1CC0A4ABAC6A}" destId="{9EE87BCC-8C3E-4B8D-81BD-8E90CC9DF67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DDE607-5E00-414F-B8A6-80FF7A55118C}">
      <dsp:nvSpPr>
        <dsp:cNvPr id="0" name=""/>
        <dsp:cNvSpPr/>
      </dsp:nvSpPr>
      <dsp:spPr>
        <a:xfrm>
          <a:off x="6349377" y="3256544"/>
          <a:ext cx="91440" cy="380624"/>
        </a:xfrm>
        <a:custGeom>
          <a:avLst/>
          <a:gdLst/>
          <a:ahLst/>
          <a:cxnLst/>
          <a:rect l="0" t="0" r="0" b="0"/>
          <a:pathLst>
            <a:path>
              <a:moveTo>
                <a:pt x="45720" y="0"/>
              </a:moveTo>
              <a:lnTo>
                <a:pt x="45720" y="38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F6338D-C4A0-4651-A2EA-C9444F21AB7B}">
      <dsp:nvSpPr>
        <dsp:cNvPr id="0" name=""/>
        <dsp:cNvSpPr/>
      </dsp:nvSpPr>
      <dsp:spPr>
        <a:xfrm>
          <a:off x="5595313" y="2044871"/>
          <a:ext cx="799784" cy="380624"/>
        </a:xfrm>
        <a:custGeom>
          <a:avLst/>
          <a:gdLst/>
          <a:ahLst/>
          <a:cxnLst/>
          <a:rect l="0" t="0" r="0" b="0"/>
          <a:pathLst>
            <a:path>
              <a:moveTo>
                <a:pt x="0" y="0"/>
              </a:moveTo>
              <a:lnTo>
                <a:pt x="0" y="259384"/>
              </a:lnTo>
              <a:lnTo>
                <a:pt x="799784" y="259384"/>
              </a:lnTo>
              <a:lnTo>
                <a:pt x="799784" y="38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2B7E98-DE24-460B-B3D7-22AE7BFFE9B9}">
      <dsp:nvSpPr>
        <dsp:cNvPr id="0" name=""/>
        <dsp:cNvSpPr/>
      </dsp:nvSpPr>
      <dsp:spPr>
        <a:xfrm>
          <a:off x="4749808" y="3256544"/>
          <a:ext cx="91440" cy="380624"/>
        </a:xfrm>
        <a:custGeom>
          <a:avLst/>
          <a:gdLst/>
          <a:ahLst/>
          <a:cxnLst/>
          <a:rect l="0" t="0" r="0" b="0"/>
          <a:pathLst>
            <a:path>
              <a:moveTo>
                <a:pt x="45720" y="0"/>
              </a:moveTo>
              <a:lnTo>
                <a:pt x="45720" y="38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BD6D5E-145C-4931-86FF-6B3CEF4B534E}">
      <dsp:nvSpPr>
        <dsp:cNvPr id="0" name=""/>
        <dsp:cNvSpPr/>
      </dsp:nvSpPr>
      <dsp:spPr>
        <a:xfrm>
          <a:off x="4795528" y="2044871"/>
          <a:ext cx="799784" cy="380624"/>
        </a:xfrm>
        <a:custGeom>
          <a:avLst/>
          <a:gdLst/>
          <a:ahLst/>
          <a:cxnLst/>
          <a:rect l="0" t="0" r="0" b="0"/>
          <a:pathLst>
            <a:path>
              <a:moveTo>
                <a:pt x="799784" y="0"/>
              </a:moveTo>
              <a:lnTo>
                <a:pt x="799784" y="259384"/>
              </a:lnTo>
              <a:lnTo>
                <a:pt x="0" y="259384"/>
              </a:lnTo>
              <a:lnTo>
                <a:pt x="0" y="38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99E2E2-64E3-4C17-AED8-1BCF3D92C095}">
      <dsp:nvSpPr>
        <dsp:cNvPr id="0" name=""/>
        <dsp:cNvSpPr/>
      </dsp:nvSpPr>
      <dsp:spPr>
        <a:xfrm>
          <a:off x="3995744" y="833197"/>
          <a:ext cx="1599569" cy="380624"/>
        </a:xfrm>
        <a:custGeom>
          <a:avLst/>
          <a:gdLst/>
          <a:ahLst/>
          <a:cxnLst/>
          <a:rect l="0" t="0" r="0" b="0"/>
          <a:pathLst>
            <a:path>
              <a:moveTo>
                <a:pt x="0" y="0"/>
              </a:moveTo>
              <a:lnTo>
                <a:pt x="0" y="259384"/>
              </a:lnTo>
              <a:lnTo>
                <a:pt x="1599569" y="259384"/>
              </a:lnTo>
              <a:lnTo>
                <a:pt x="1599569" y="3806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6C9E97-C0F7-460C-80CF-19149737ECDD}">
      <dsp:nvSpPr>
        <dsp:cNvPr id="0" name=""/>
        <dsp:cNvSpPr/>
      </dsp:nvSpPr>
      <dsp:spPr>
        <a:xfrm>
          <a:off x="3150239" y="3256544"/>
          <a:ext cx="91440" cy="380624"/>
        </a:xfrm>
        <a:custGeom>
          <a:avLst/>
          <a:gdLst/>
          <a:ahLst/>
          <a:cxnLst/>
          <a:rect l="0" t="0" r="0" b="0"/>
          <a:pathLst>
            <a:path>
              <a:moveTo>
                <a:pt x="45720" y="0"/>
              </a:moveTo>
              <a:lnTo>
                <a:pt x="45720" y="38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426D4C-3D4F-47FC-9AD6-DF9AA1E1408F}">
      <dsp:nvSpPr>
        <dsp:cNvPr id="0" name=""/>
        <dsp:cNvSpPr/>
      </dsp:nvSpPr>
      <dsp:spPr>
        <a:xfrm>
          <a:off x="2396175" y="2044871"/>
          <a:ext cx="799784" cy="380624"/>
        </a:xfrm>
        <a:custGeom>
          <a:avLst/>
          <a:gdLst/>
          <a:ahLst/>
          <a:cxnLst/>
          <a:rect l="0" t="0" r="0" b="0"/>
          <a:pathLst>
            <a:path>
              <a:moveTo>
                <a:pt x="0" y="0"/>
              </a:moveTo>
              <a:lnTo>
                <a:pt x="0" y="259384"/>
              </a:lnTo>
              <a:lnTo>
                <a:pt x="799784" y="259384"/>
              </a:lnTo>
              <a:lnTo>
                <a:pt x="799784" y="38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5CE4D4-79F0-433E-9139-699A95246F5D}">
      <dsp:nvSpPr>
        <dsp:cNvPr id="0" name=""/>
        <dsp:cNvSpPr/>
      </dsp:nvSpPr>
      <dsp:spPr>
        <a:xfrm>
          <a:off x="1550670" y="3256544"/>
          <a:ext cx="91440" cy="380624"/>
        </a:xfrm>
        <a:custGeom>
          <a:avLst/>
          <a:gdLst/>
          <a:ahLst/>
          <a:cxnLst/>
          <a:rect l="0" t="0" r="0" b="0"/>
          <a:pathLst>
            <a:path>
              <a:moveTo>
                <a:pt x="45720" y="0"/>
              </a:moveTo>
              <a:lnTo>
                <a:pt x="45720" y="38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960D6-304B-4ED6-BE6C-81319E07FC2A}">
      <dsp:nvSpPr>
        <dsp:cNvPr id="0" name=""/>
        <dsp:cNvSpPr/>
      </dsp:nvSpPr>
      <dsp:spPr>
        <a:xfrm>
          <a:off x="1596390" y="2044871"/>
          <a:ext cx="799784" cy="380624"/>
        </a:xfrm>
        <a:custGeom>
          <a:avLst/>
          <a:gdLst/>
          <a:ahLst/>
          <a:cxnLst/>
          <a:rect l="0" t="0" r="0" b="0"/>
          <a:pathLst>
            <a:path>
              <a:moveTo>
                <a:pt x="799784" y="0"/>
              </a:moveTo>
              <a:lnTo>
                <a:pt x="799784" y="259384"/>
              </a:lnTo>
              <a:lnTo>
                <a:pt x="0" y="259384"/>
              </a:lnTo>
              <a:lnTo>
                <a:pt x="0" y="38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0D351C-6501-48F9-BA9D-6678373CF806}">
      <dsp:nvSpPr>
        <dsp:cNvPr id="0" name=""/>
        <dsp:cNvSpPr/>
      </dsp:nvSpPr>
      <dsp:spPr>
        <a:xfrm>
          <a:off x="2396175" y="833197"/>
          <a:ext cx="1599569" cy="380624"/>
        </a:xfrm>
        <a:custGeom>
          <a:avLst/>
          <a:gdLst/>
          <a:ahLst/>
          <a:cxnLst/>
          <a:rect l="0" t="0" r="0" b="0"/>
          <a:pathLst>
            <a:path>
              <a:moveTo>
                <a:pt x="1599569" y="0"/>
              </a:moveTo>
              <a:lnTo>
                <a:pt x="1599569" y="259384"/>
              </a:lnTo>
              <a:lnTo>
                <a:pt x="0" y="259384"/>
              </a:lnTo>
              <a:lnTo>
                <a:pt x="0" y="3806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CF6409-F382-4CCC-964A-084833F57BE6}">
      <dsp:nvSpPr>
        <dsp:cNvPr id="0" name=""/>
        <dsp:cNvSpPr/>
      </dsp:nvSpPr>
      <dsp:spPr>
        <a:xfrm>
          <a:off x="3341375" y="2148"/>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0AE837-7272-45C5-939C-B10BFCD078EA}">
      <dsp:nvSpPr>
        <dsp:cNvPr id="0" name=""/>
        <dsp:cNvSpPr/>
      </dsp:nvSpPr>
      <dsp:spPr>
        <a:xfrm>
          <a:off x="3486790" y="140293"/>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Mode of Winding up</a:t>
          </a:r>
          <a:endParaRPr lang="mr-IN" sz="1300" kern="1200" dirty="0"/>
        </a:p>
      </dsp:txBody>
      <dsp:txXfrm>
        <a:off x="3511131" y="164634"/>
        <a:ext cx="1260056" cy="782366"/>
      </dsp:txXfrm>
    </dsp:sp>
    <dsp:sp modelId="{95CD198A-1E8A-4B86-AC5A-286EE47D0DBF}">
      <dsp:nvSpPr>
        <dsp:cNvPr id="0" name=""/>
        <dsp:cNvSpPr/>
      </dsp:nvSpPr>
      <dsp:spPr>
        <a:xfrm>
          <a:off x="1741806" y="1213822"/>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A6EB9A-A9E9-4148-A837-B50B2D3E22AA}">
      <dsp:nvSpPr>
        <dsp:cNvPr id="0" name=""/>
        <dsp:cNvSpPr/>
      </dsp:nvSpPr>
      <dsp:spPr>
        <a:xfrm>
          <a:off x="1887221" y="1351967"/>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Compulsory winding up</a:t>
          </a:r>
          <a:endParaRPr lang="mr-IN" sz="1300" kern="1200" dirty="0"/>
        </a:p>
      </dsp:txBody>
      <dsp:txXfrm>
        <a:off x="1911562" y="1376308"/>
        <a:ext cx="1260056" cy="782366"/>
      </dsp:txXfrm>
    </dsp:sp>
    <dsp:sp modelId="{00F6FA49-1619-4EEF-848E-09461304A18B}">
      <dsp:nvSpPr>
        <dsp:cNvPr id="0" name=""/>
        <dsp:cNvSpPr/>
      </dsp:nvSpPr>
      <dsp:spPr>
        <a:xfrm>
          <a:off x="942021" y="2425496"/>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78D310-36EA-4169-AD49-CE71CC46A070}">
      <dsp:nvSpPr>
        <dsp:cNvPr id="0" name=""/>
        <dsp:cNvSpPr/>
      </dsp:nvSpPr>
      <dsp:spPr>
        <a:xfrm>
          <a:off x="1087436" y="2563640"/>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Inability to pay debits</a:t>
          </a:r>
          <a:endParaRPr lang="mr-IN" sz="1300" kern="1200" dirty="0"/>
        </a:p>
      </dsp:txBody>
      <dsp:txXfrm>
        <a:off x="1111777" y="2587981"/>
        <a:ext cx="1260056" cy="782366"/>
      </dsp:txXfrm>
    </dsp:sp>
    <dsp:sp modelId="{0BA42871-AD6F-48D2-BCC5-502DABBA1C72}">
      <dsp:nvSpPr>
        <dsp:cNvPr id="0" name=""/>
        <dsp:cNvSpPr/>
      </dsp:nvSpPr>
      <dsp:spPr>
        <a:xfrm>
          <a:off x="942021" y="3637169"/>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BF8E20-9751-47B9-A428-7A5DB3C22B3F}">
      <dsp:nvSpPr>
        <dsp:cNvPr id="0" name=""/>
        <dsp:cNvSpPr/>
      </dsp:nvSpPr>
      <dsp:spPr>
        <a:xfrm>
          <a:off x="1087436" y="3775314"/>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Insolvency and Bankruptcy Code</a:t>
          </a:r>
          <a:endParaRPr lang="mr-IN" sz="1300" kern="1200" dirty="0"/>
        </a:p>
      </dsp:txBody>
      <dsp:txXfrm>
        <a:off x="1111777" y="3799655"/>
        <a:ext cx="1260056" cy="782366"/>
      </dsp:txXfrm>
    </dsp:sp>
    <dsp:sp modelId="{CD45FB83-3D06-4272-BE8C-697A48A4B180}">
      <dsp:nvSpPr>
        <dsp:cNvPr id="0" name=""/>
        <dsp:cNvSpPr/>
      </dsp:nvSpPr>
      <dsp:spPr>
        <a:xfrm>
          <a:off x="2541590" y="2425496"/>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52C9F6-D512-4D1A-A383-899DE31C5DD6}">
      <dsp:nvSpPr>
        <dsp:cNvPr id="0" name=""/>
        <dsp:cNvSpPr/>
      </dsp:nvSpPr>
      <dsp:spPr>
        <a:xfrm>
          <a:off x="2687005" y="2563640"/>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Grounds other than inability to pay debits</a:t>
          </a:r>
          <a:endParaRPr lang="mr-IN" sz="1300" kern="1200" dirty="0"/>
        </a:p>
      </dsp:txBody>
      <dsp:txXfrm>
        <a:off x="2711346" y="2587981"/>
        <a:ext cx="1260056" cy="782366"/>
      </dsp:txXfrm>
    </dsp:sp>
    <dsp:sp modelId="{D331112D-97F8-43D5-9309-631E36722B4C}">
      <dsp:nvSpPr>
        <dsp:cNvPr id="0" name=""/>
        <dsp:cNvSpPr/>
      </dsp:nvSpPr>
      <dsp:spPr>
        <a:xfrm>
          <a:off x="2541590" y="3637169"/>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41551-8BCE-46FF-9C4D-514E96817A67}">
      <dsp:nvSpPr>
        <dsp:cNvPr id="0" name=""/>
        <dsp:cNvSpPr/>
      </dsp:nvSpPr>
      <dsp:spPr>
        <a:xfrm>
          <a:off x="2687005" y="3775314"/>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Companies Act. 2013</a:t>
          </a:r>
          <a:endParaRPr lang="mr-IN" sz="1300" kern="1200" dirty="0"/>
        </a:p>
      </dsp:txBody>
      <dsp:txXfrm>
        <a:off x="2711346" y="3799655"/>
        <a:ext cx="1260056" cy="782366"/>
      </dsp:txXfrm>
    </dsp:sp>
    <dsp:sp modelId="{F0076B7E-4800-471D-8FAB-42448EC88BE7}">
      <dsp:nvSpPr>
        <dsp:cNvPr id="0" name=""/>
        <dsp:cNvSpPr/>
      </dsp:nvSpPr>
      <dsp:spPr>
        <a:xfrm>
          <a:off x="4940944" y="1213822"/>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7F93CE-1599-40DD-88F5-A7D87953C6B6}">
      <dsp:nvSpPr>
        <dsp:cNvPr id="0" name=""/>
        <dsp:cNvSpPr/>
      </dsp:nvSpPr>
      <dsp:spPr>
        <a:xfrm>
          <a:off x="5086359" y="1351967"/>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Voluntary winding up</a:t>
          </a:r>
          <a:endParaRPr lang="mr-IN" sz="1300" kern="1200" dirty="0"/>
        </a:p>
      </dsp:txBody>
      <dsp:txXfrm>
        <a:off x="5110700" y="1376308"/>
        <a:ext cx="1260056" cy="782366"/>
      </dsp:txXfrm>
    </dsp:sp>
    <dsp:sp modelId="{DA6B2568-C851-4F78-8491-0FF4FAC90046}">
      <dsp:nvSpPr>
        <dsp:cNvPr id="0" name=""/>
        <dsp:cNvSpPr/>
      </dsp:nvSpPr>
      <dsp:spPr>
        <a:xfrm>
          <a:off x="4141159" y="2425496"/>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B1E87F-D2D7-47FE-A977-15C37E2BC51E}">
      <dsp:nvSpPr>
        <dsp:cNvPr id="0" name=""/>
        <dsp:cNvSpPr/>
      </dsp:nvSpPr>
      <dsp:spPr>
        <a:xfrm>
          <a:off x="4286575" y="2563640"/>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Upto 31</a:t>
          </a:r>
          <a:r>
            <a:rPr lang="en-US" sz="1300" kern="1200" baseline="30000" dirty="0" smtClean="0"/>
            <a:t>st</a:t>
          </a:r>
          <a:r>
            <a:rPr lang="en-US" sz="1300" kern="1200" dirty="0" smtClean="0"/>
            <a:t> March, 2017</a:t>
          </a:r>
          <a:endParaRPr lang="mr-IN" sz="1300" kern="1200" dirty="0"/>
        </a:p>
      </dsp:txBody>
      <dsp:txXfrm>
        <a:off x="4310916" y="2587981"/>
        <a:ext cx="1260056" cy="782366"/>
      </dsp:txXfrm>
    </dsp:sp>
    <dsp:sp modelId="{FA41C44C-A706-4021-B034-1DBB81A75283}">
      <dsp:nvSpPr>
        <dsp:cNvPr id="0" name=""/>
        <dsp:cNvSpPr/>
      </dsp:nvSpPr>
      <dsp:spPr>
        <a:xfrm>
          <a:off x="4141159" y="3637169"/>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CA6A0A-C8D8-4C12-83F6-D58CB3B3DE35}">
      <dsp:nvSpPr>
        <dsp:cNvPr id="0" name=""/>
        <dsp:cNvSpPr/>
      </dsp:nvSpPr>
      <dsp:spPr>
        <a:xfrm>
          <a:off x="4286575" y="3775314"/>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Companies Act. 2013</a:t>
          </a:r>
          <a:endParaRPr lang="mr-IN" sz="1300" kern="1200" dirty="0"/>
        </a:p>
      </dsp:txBody>
      <dsp:txXfrm>
        <a:off x="4310916" y="3799655"/>
        <a:ext cx="1260056" cy="782366"/>
      </dsp:txXfrm>
    </dsp:sp>
    <dsp:sp modelId="{86D2977F-02B8-4DDD-AA7B-D5A671C5994A}">
      <dsp:nvSpPr>
        <dsp:cNvPr id="0" name=""/>
        <dsp:cNvSpPr/>
      </dsp:nvSpPr>
      <dsp:spPr>
        <a:xfrm>
          <a:off x="5740728" y="2425496"/>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D87F43-B2C1-464C-A420-7631F2B42A9D}">
      <dsp:nvSpPr>
        <dsp:cNvPr id="0" name=""/>
        <dsp:cNvSpPr/>
      </dsp:nvSpPr>
      <dsp:spPr>
        <a:xfrm>
          <a:off x="5886144" y="2563640"/>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From 1</a:t>
          </a:r>
          <a:r>
            <a:rPr lang="en-US" sz="1300" kern="1200" baseline="30000" dirty="0" smtClean="0"/>
            <a:t>st</a:t>
          </a:r>
          <a:r>
            <a:rPr lang="en-US" sz="1300" kern="1200" dirty="0" smtClean="0"/>
            <a:t> April 2017</a:t>
          </a:r>
          <a:endParaRPr lang="mr-IN" sz="1300" kern="1200" dirty="0"/>
        </a:p>
      </dsp:txBody>
      <dsp:txXfrm>
        <a:off x="5910485" y="2587981"/>
        <a:ext cx="1260056" cy="782366"/>
      </dsp:txXfrm>
    </dsp:sp>
    <dsp:sp modelId="{C3DB473E-4AD3-4BEA-AFBB-39760B7DEF2A}">
      <dsp:nvSpPr>
        <dsp:cNvPr id="0" name=""/>
        <dsp:cNvSpPr/>
      </dsp:nvSpPr>
      <dsp:spPr>
        <a:xfrm>
          <a:off x="5740728" y="3637169"/>
          <a:ext cx="1308738" cy="8310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066C39-368C-4E37-B98A-835EE7F00D40}">
      <dsp:nvSpPr>
        <dsp:cNvPr id="0" name=""/>
        <dsp:cNvSpPr/>
      </dsp:nvSpPr>
      <dsp:spPr>
        <a:xfrm>
          <a:off x="5886144" y="3775314"/>
          <a:ext cx="1308738" cy="8310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Insolvency and Bankruptcy Code</a:t>
          </a:r>
          <a:endParaRPr lang="mr-IN" sz="1300" kern="1200" dirty="0"/>
        </a:p>
      </dsp:txBody>
      <dsp:txXfrm>
        <a:off x="5910485" y="3799655"/>
        <a:ext cx="1260056" cy="78236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35635BB-0431-4D2A-9502-A67F0CC2956B}" type="datetimeFigureOut">
              <a:rPr lang="mr-IN" smtClean="0"/>
              <a:t>23-11-2021</a:t>
            </a:fld>
            <a:endParaRPr lang="mr-IN"/>
          </a:p>
        </p:txBody>
      </p:sp>
      <p:sp>
        <p:nvSpPr>
          <p:cNvPr id="2" name="Footer Placeholder 1"/>
          <p:cNvSpPr>
            <a:spLocks noGrp="1"/>
          </p:cNvSpPr>
          <p:nvPr>
            <p:ph type="ftr" sz="quarter" idx="11"/>
          </p:nvPr>
        </p:nvSpPr>
        <p:spPr/>
        <p:txBody>
          <a:bodyPr/>
          <a:lstStyle/>
          <a:p>
            <a:endParaRPr lang="mr-IN"/>
          </a:p>
        </p:txBody>
      </p:sp>
      <p:sp>
        <p:nvSpPr>
          <p:cNvPr id="15" name="Slide Number Placeholder 14"/>
          <p:cNvSpPr>
            <a:spLocks noGrp="1"/>
          </p:cNvSpPr>
          <p:nvPr>
            <p:ph type="sldNum" sz="quarter" idx="12"/>
          </p:nvPr>
        </p:nvSpPr>
        <p:spPr>
          <a:xfrm>
            <a:off x="8229600" y="6473952"/>
            <a:ext cx="758952" cy="246888"/>
          </a:xfrm>
        </p:spPr>
        <p:txBody>
          <a:bodyPr/>
          <a:lstStyle/>
          <a:p>
            <a:fld id="{63201B5C-8C4F-46B3-A2AF-1939A5BBF6F3}" type="slidenum">
              <a:rPr lang="mr-IN" smtClean="0"/>
              <a:t>‹#›</a:t>
            </a:fld>
            <a:endParaRPr lang="mr-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635BB-0431-4D2A-9502-A67F0CC2956B}" type="datetimeFigureOut">
              <a:rPr lang="mr-IN" smtClean="0"/>
              <a:t>23-11-2021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63201B5C-8C4F-46B3-A2AF-1939A5BBF6F3}" type="slidenum">
              <a:rPr lang="mr-IN" smtClean="0"/>
              <a:t>‹#›</a:t>
            </a:fld>
            <a:endParaRPr lang="mr-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635BB-0431-4D2A-9502-A67F0CC2956B}" type="datetimeFigureOut">
              <a:rPr lang="mr-IN" smtClean="0"/>
              <a:t>23-11-2021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63201B5C-8C4F-46B3-A2AF-1939A5BBF6F3}" type="slidenum">
              <a:rPr lang="mr-IN" smtClean="0"/>
              <a:t>‹#›</a:t>
            </a:fld>
            <a:endParaRPr lang="mr-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35635BB-0431-4D2A-9502-A67F0CC2956B}" type="datetimeFigureOut">
              <a:rPr lang="mr-IN" smtClean="0"/>
              <a:t>23-11-2021</a:t>
            </a:fld>
            <a:endParaRPr lang="mr-IN"/>
          </a:p>
        </p:txBody>
      </p:sp>
      <p:sp>
        <p:nvSpPr>
          <p:cNvPr id="19" name="Footer Placeholder 18"/>
          <p:cNvSpPr>
            <a:spLocks noGrp="1"/>
          </p:cNvSpPr>
          <p:nvPr>
            <p:ph type="ftr" sz="quarter" idx="11"/>
          </p:nvPr>
        </p:nvSpPr>
        <p:spPr>
          <a:xfrm>
            <a:off x="3581400" y="76200"/>
            <a:ext cx="2895600" cy="288925"/>
          </a:xfrm>
        </p:spPr>
        <p:txBody>
          <a:bodyPr/>
          <a:lstStyle/>
          <a:p>
            <a:endParaRPr lang="mr-IN"/>
          </a:p>
        </p:txBody>
      </p:sp>
      <p:sp>
        <p:nvSpPr>
          <p:cNvPr id="16" name="Slide Number Placeholder 15"/>
          <p:cNvSpPr>
            <a:spLocks noGrp="1"/>
          </p:cNvSpPr>
          <p:nvPr>
            <p:ph type="sldNum" sz="quarter" idx="12"/>
          </p:nvPr>
        </p:nvSpPr>
        <p:spPr>
          <a:xfrm>
            <a:off x="8229600" y="6473952"/>
            <a:ext cx="758952" cy="246888"/>
          </a:xfrm>
        </p:spPr>
        <p:txBody>
          <a:bodyPr/>
          <a:lstStyle/>
          <a:p>
            <a:fld id="{63201B5C-8C4F-46B3-A2AF-1939A5BBF6F3}" type="slidenum">
              <a:rPr lang="mr-IN" smtClean="0"/>
              <a:t>‹#›</a:t>
            </a:fld>
            <a:endParaRPr lang="mr-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35635BB-0431-4D2A-9502-A67F0CC2956B}" type="datetimeFigureOut">
              <a:rPr lang="mr-IN" smtClean="0"/>
              <a:t>23-11-2021</a:t>
            </a:fld>
            <a:endParaRPr lang="mr-IN"/>
          </a:p>
        </p:txBody>
      </p:sp>
      <p:sp>
        <p:nvSpPr>
          <p:cNvPr id="11" name="Footer Placeholder 10"/>
          <p:cNvSpPr>
            <a:spLocks noGrp="1"/>
          </p:cNvSpPr>
          <p:nvPr>
            <p:ph type="ftr" sz="quarter" idx="11"/>
          </p:nvPr>
        </p:nvSpPr>
        <p:spPr/>
        <p:txBody>
          <a:bodyPr/>
          <a:lstStyle/>
          <a:p>
            <a:endParaRPr lang="mr-IN"/>
          </a:p>
        </p:txBody>
      </p:sp>
      <p:sp>
        <p:nvSpPr>
          <p:cNvPr id="16" name="Slide Number Placeholder 15"/>
          <p:cNvSpPr>
            <a:spLocks noGrp="1"/>
          </p:cNvSpPr>
          <p:nvPr>
            <p:ph type="sldNum" sz="quarter" idx="12"/>
          </p:nvPr>
        </p:nvSpPr>
        <p:spPr/>
        <p:txBody>
          <a:bodyPr/>
          <a:lstStyle/>
          <a:p>
            <a:fld id="{63201B5C-8C4F-46B3-A2AF-1939A5BBF6F3}" type="slidenum">
              <a:rPr lang="mr-IN" smtClean="0"/>
              <a:t>‹#›</a:t>
            </a:fld>
            <a:endParaRPr lang="mr-IN"/>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35635BB-0431-4D2A-9502-A67F0CC2956B}" type="datetimeFigureOut">
              <a:rPr lang="mr-IN" smtClean="0"/>
              <a:t>23-11-2021</a:t>
            </a:fld>
            <a:endParaRPr lang="mr-IN"/>
          </a:p>
        </p:txBody>
      </p:sp>
      <p:sp>
        <p:nvSpPr>
          <p:cNvPr id="10" name="Footer Placeholder 9"/>
          <p:cNvSpPr>
            <a:spLocks noGrp="1"/>
          </p:cNvSpPr>
          <p:nvPr>
            <p:ph type="ftr" sz="quarter" idx="11"/>
          </p:nvPr>
        </p:nvSpPr>
        <p:spPr/>
        <p:txBody>
          <a:bodyPr/>
          <a:lstStyle/>
          <a:p>
            <a:endParaRPr lang="mr-IN"/>
          </a:p>
        </p:txBody>
      </p:sp>
      <p:sp>
        <p:nvSpPr>
          <p:cNvPr id="31" name="Slide Number Placeholder 30"/>
          <p:cNvSpPr>
            <a:spLocks noGrp="1"/>
          </p:cNvSpPr>
          <p:nvPr>
            <p:ph type="sldNum" sz="quarter" idx="12"/>
          </p:nvPr>
        </p:nvSpPr>
        <p:spPr/>
        <p:txBody>
          <a:bodyPr/>
          <a:lstStyle/>
          <a:p>
            <a:fld id="{63201B5C-8C4F-46B3-A2AF-1939A5BBF6F3}" type="slidenum">
              <a:rPr lang="mr-IN" smtClean="0"/>
              <a:t>‹#›</a:t>
            </a:fld>
            <a:endParaRPr lang="mr-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35635BB-0431-4D2A-9502-A67F0CC2956B}" type="datetimeFigureOut">
              <a:rPr lang="mr-IN" smtClean="0"/>
              <a:t>23-11-2021</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a:xfrm>
            <a:off x="8229600" y="6477000"/>
            <a:ext cx="762000" cy="246888"/>
          </a:xfrm>
        </p:spPr>
        <p:txBody>
          <a:bodyPr/>
          <a:lstStyle/>
          <a:p>
            <a:fld id="{63201B5C-8C4F-46B3-A2AF-1939A5BBF6F3}" type="slidenum">
              <a:rPr lang="mr-IN" smtClean="0"/>
              <a:t>‹#›</a:t>
            </a:fld>
            <a:endParaRPr lang="mr-IN"/>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35635BB-0431-4D2A-9502-A67F0CC2956B}" type="datetimeFigureOut">
              <a:rPr lang="mr-IN" smtClean="0"/>
              <a:t>23-11-2021</a:t>
            </a:fld>
            <a:endParaRPr lang="mr-IN"/>
          </a:p>
        </p:txBody>
      </p:sp>
      <p:sp>
        <p:nvSpPr>
          <p:cNvPr id="21" name="Footer Placeholder 20"/>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63201B5C-8C4F-46B3-A2AF-1939A5BBF6F3}" type="slidenum">
              <a:rPr lang="mr-IN" smtClean="0"/>
              <a:t>‹#›</a:t>
            </a:fld>
            <a:endParaRPr lang="mr-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35635BB-0431-4D2A-9502-A67F0CC2956B}" type="datetimeFigureOut">
              <a:rPr lang="mr-IN" smtClean="0"/>
              <a:t>23-11-2021</a:t>
            </a:fld>
            <a:endParaRPr lang="mr-IN"/>
          </a:p>
        </p:txBody>
      </p:sp>
      <p:sp>
        <p:nvSpPr>
          <p:cNvPr id="24" name="Footer Placeholder 23"/>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63201B5C-8C4F-46B3-A2AF-1939A5BBF6F3}" type="slidenum">
              <a:rPr lang="mr-IN" smtClean="0"/>
              <a:t>‹#›</a:t>
            </a:fld>
            <a:endParaRPr lang="mr-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35635BB-0431-4D2A-9502-A67F0CC2956B}" type="datetimeFigureOut">
              <a:rPr lang="mr-IN" smtClean="0"/>
              <a:t>23-11-2021</a:t>
            </a:fld>
            <a:endParaRPr lang="mr-IN"/>
          </a:p>
        </p:txBody>
      </p:sp>
      <p:sp>
        <p:nvSpPr>
          <p:cNvPr id="29" name="Footer Placeholder 28"/>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63201B5C-8C4F-46B3-A2AF-1939A5BBF6F3}" type="slidenum">
              <a:rPr lang="mr-IN" smtClean="0"/>
              <a:t>‹#›</a:t>
            </a:fld>
            <a:endParaRPr lang="mr-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35635BB-0431-4D2A-9502-A67F0CC2956B}" type="datetimeFigureOut">
              <a:rPr lang="mr-IN" smtClean="0"/>
              <a:t>23-11-2021</a:t>
            </a:fld>
            <a:endParaRPr lang="mr-IN"/>
          </a:p>
        </p:txBody>
      </p:sp>
      <p:sp>
        <p:nvSpPr>
          <p:cNvPr id="5" name="Footer Placeholder 4"/>
          <p:cNvSpPr>
            <a:spLocks noGrp="1"/>
          </p:cNvSpPr>
          <p:nvPr>
            <p:ph type="ftr" sz="quarter" idx="11"/>
          </p:nvPr>
        </p:nvSpPr>
        <p:spPr/>
        <p:txBody>
          <a:bodyPr/>
          <a:lstStyle/>
          <a:p>
            <a:endParaRPr lang="mr-IN"/>
          </a:p>
        </p:txBody>
      </p:sp>
      <p:sp>
        <p:nvSpPr>
          <p:cNvPr id="31" name="Slide Number Placeholder 30"/>
          <p:cNvSpPr>
            <a:spLocks noGrp="1"/>
          </p:cNvSpPr>
          <p:nvPr>
            <p:ph type="sldNum" sz="quarter" idx="12"/>
          </p:nvPr>
        </p:nvSpPr>
        <p:spPr/>
        <p:txBody>
          <a:bodyPr/>
          <a:lstStyle/>
          <a:p>
            <a:fld id="{63201B5C-8C4F-46B3-A2AF-1939A5BBF6F3}" type="slidenum">
              <a:rPr lang="mr-IN" smtClean="0"/>
              <a:t>‹#›</a:t>
            </a:fld>
            <a:endParaRPr lang="mr-IN"/>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35635BB-0431-4D2A-9502-A67F0CC2956B}" type="datetimeFigureOut">
              <a:rPr lang="mr-IN" smtClean="0"/>
              <a:t>23-11-2021</a:t>
            </a:fld>
            <a:endParaRPr lang="mr-IN"/>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mr-IN"/>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3201B5C-8C4F-46B3-A2AF-1939A5BBF6F3}" type="slidenum">
              <a:rPr lang="mr-IN" smtClean="0"/>
              <a:t>‹#›</a:t>
            </a:fld>
            <a:endParaRPr lang="mr-IN"/>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pradeeptawade26@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916832"/>
            <a:ext cx="8458200" cy="1800200"/>
          </a:xfrm>
        </p:spPr>
        <p:txBody>
          <a:bodyPr>
            <a:noAutofit/>
          </a:bodyPr>
          <a:lstStyle/>
          <a:p>
            <a:pPr algn="ctr"/>
            <a:r>
              <a:rPr lang="en-US" sz="5400" dirty="0" smtClean="0"/>
              <a:t>Chapter- Liquidation of companies</a:t>
            </a:r>
            <a:endParaRPr lang="mr-IN" sz="5400" dirty="0"/>
          </a:p>
        </p:txBody>
      </p:sp>
    </p:spTree>
    <p:extLst>
      <p:ext uri="{BB962C8B-B14F-4D97-AF65-F5344CB8AC3E}">
        <p14:creationId xmlns:p14="http://schemas.microsoft.com/office/powerpoint/2010/main" val="2619238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a:xfrm>
            <a:off x="251520" y="1268760"/>
            <a:ext cx="8686800" cy="5400600"/>
          </a:xfrm>
        </p:spPr>
        <p:txBody>
          <a:bodyPr>
            <a:noAutofit/>
          </a:bodyPr>
          <a:lstStyle/>
          <a:p>
            <a:pPr algn="just">
              <a:buFont typeface="Wingdings" panose="05000000000000000000" pitchFamily="2" charset="2"/>
              <a:buChar char="ü"/>
            </a:pPr>
            <a:r>
              <a:rPr lang="en-US" sz="1800" b="1" u="sng" dirty="0" smtClean="0"/>
              <a:t>Effect of Floating Charges</a:t>
            </a:r>
          </a:p>
          <a:p>
            <a:pPr marL="0" indent="0" algn="just">
              <a:buNone/>
            </a:pPr>
            <a:r>
              <a:rPr lang="en-US" sz="1800" dirty="0" smtClean="0"/>
              <a:t>Where a company is being wound up, a floating charge on the undertaking or property of the company created within the 12 months immediately preceding the commencement of the winding up, should be invalid unless it is proved that the company immediately after the creation of the charge was solvent except fort the amount of any cash paid to the company at the time of and in consideration for or subsequent to the creation of the charge together with interest on that amount at the rate of 5 percent per annum or such other rate as may be notified by the Central Government in this behalf.</a:t>
            </a:r>
          </a:p>
          <a:p>
            <a:pPr marL="0" indent="0" algn="just">
              <a:buNone/>
            </a:pPr>
            <a:endParaRPr lang="en-US" sz="1800" dirty="0"/>
          </a:p>
          <a:p>
            <a:pPr algn="just">
              <a:buFont typeface="Wingdings" panose="05000000000000000000" pitchFamily="2" charset="2"/>
              <a:buChar char="ü"/>
            </a:pPr>
            <a:r>
              <a:rPr lang="en-US" sz="1800" b="1" u="sng" dirty="0" smtClean="0"/>
              <a:t>Cost of Liquidation</a:t>
            </a:r>
          </a:p>
          <a:p>
            <a:pPr marL="0" indent="0" algn="just">
              <a:buNone/>
            </a:pPr>
            <a:r>
              <a:rPr lang="en-US" sz="1800" dirty="0" smtClean="0"/>
              <a:t>All costs, charges and expenses incurred in winding up, including the remuneration of the liquidator are paid out of the assets of the company, in priority to all other claims.</a:t>
            </a:r>
          </a:p>
          <a:p>
            <a:pPr marL="0" indent="0" algn="just">
              <a:buNone/>
            </a:pPr>
            <a:r>
              <a:rPr lang="en-US" sz="1800" dirty="0" smtClean="0"/>
              <a:t>In case of voluntary winding up, the costs are paid in the following order – </a:t>
            </a:r>
          </a:p>
          <a:p>
            <a:pPr marL="0" indent="0" algn="just">
              <a:buNone/>
            </a:pPr>
            <a:r>
              <a:rPr lang="en-US" sz="1800" dirty="0" smtClean="0"/>
              <a:t>a) Cost of liquidation,</a:t>
            </a:r>
          </a:p>
          <a:p>
            <a:pPr marL="0" indent="0" algn="just">
              <a:buNone/>
            </a:pPr>
            <a:r>
              <a:rPr lang="en-US" sz="1800" dirty="0" smtClean="0"/>
              <a:t>b) All expenses such as lawyers fees, tax on sale of assets arising after winding up order is passed,</a:t>
            </a:r>
          </a:p>
          <a:p>
            <a:pPr marL="0" indent="0" algn="just">
              <a:buNone/>
            </a:pPr>
            <a:r>
              <a:rPr lang="en-US" sz="1800" dirty="0" smtClean="0"/>
              <a:t>c) Remuneration of liquidator.</a:t>
            </a:r>
          </a:p>
        </p:txBody>
      </p:sp>
    </p:spTree>
    <p:extLst>
      <p:ext uri="{BB962C8B-B14F-4D97-AF65-F5344CB8AC3E}">
        <p14:creationId xmlns:p14="http://schemas.microsoft.com/office/powerpoint/2010/main" val="2369572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a:xfrm>
            <a:off x="251520" y="1268760"/>
            <a:ext cx="8686800" cy="5400600"/>
          </a:xfrm>
        </p:spPr>
        <p:txBody>
          <a:bodyPr>
            <a:noAutofit/>
          </a:bodyPr>
          <a:lstStyle/>
          <a:p>
            <a:pPr algn="just">
              <a:buFont typeface="Wingdings" panose="05000000000000000000" pitchFamily="2" charset="2"/>
              <a:buChar char="q"/>
            </a:pPr>
            <a:r>
              <a:rPr lang="en-US" sz="1800" b="1" u="sng" dirty="0" smtClean="0"/>
              <a:t>Liability of members as contribution</a:t>
            </a:r>
          </a:p>
          <a:p>
            <a:pPr marL="0" indent="0" algn="just">
              <a:buNone/>
            </a:pPr>
            <a:r>
              <a:rPr lang="en-US" sz="1800" b="1" dirty="0" smtClean="0"/>
              <a:t>Definition –</a:t>
            </a:r>
          </a:p>
          <a:p>
            <a:pPr marL="0" indent="0" algn="just">
              <a:buNone/>
            </a:pPr>
            <a:r>
              <a:rPr lang="en-US" sz="1800" dirty="0" smtClean="0"/>
              <a:t>According to S.2(26) of the Companies Act, 2013, the term “contributory” means, a person liable to contribute towards the assets of a company in the event of its being wound up.</a:t>
            </a:r>
          </a:p>
          <a:p>
            <a:pPr marL="0" indent="0" algn="just">
              <a:buNone/>
            </a:pPr>
            <a:endParaRPr lang="en-US" sz="1800" dirty="0" smtClean="0"/>
          </a:p>
          <a:p>
            <a:pPr algn="just">
              <a:buFont typeface="Wingdings" panose="05000000000000000000" pitchFamily="2" charset="2"/>
              <a:buChar char="ü"/>
            </a:pPr>
            <a:r>
              <a:rPr lang="en-US" sz="1800" b="1" dirty="0" smtClean="0"/>
              <a:t>Settling the List –</a:t>
            </a:r>
          </a:p>
          <a:p>
            <a:pPr marL="0" indent="0" algn="just">
              <a:buNone/>
            </a:pPr>
            <a:r>
              <a:rPr lang="en-US" sz="1800" dirty="0" smtClean="0"/>
              <a:t>According to section 285 as soon as may be after the passing of a winding up order  by the Tribunal, the Tribunal shall settle a list of contributories.</a:t>
            </a:r>
          </a:p>
          <a:p>
            <a:pPr marL="0" indent="0" algn="just">
              <a:buNone/>
            </a:pPr>
            <a:endParaRPr lang="en-US" sz="1800" dirty="0" smtClean="0"/>
          </a:p>
          <a:p>
            <a:pPr algn="just">
              <a:buFont typeface="Arial" panose="020B0604020202020204" pitchFamily="34" charset="0"/>
              <a:buChar char="•"/>
            </a:pPr>
            <a:r>
              <a:rPr lang="en-US" sz="1800" b="1" dirty="0" smtClean="0"/>
              <a:t>List A and List B </a:t>
            </a:r>
            <a:r>
              <a:rPr lang="en-US" sz="1800" b="1" dirty="0"/>
              <a:t>–</a:t>
            </a:r>
            <a:r>
              <a:rPr lang="en-US" sz="1800" b="1" dirty="0" smtClean="0"/>
              <a:t> </a:t>
            </a:r>
          </a:p>
          <a:p>
            <a:pPr marL="0" indent="0" algn="just">
              <a:buNone/>
            </a:pPr>
            <a:r>
              <a:rPr lang="en-US" sz="1800" dirty="0" smtClean="0"/>
              <a:t>List A – shows the names of the present members i.e. members whose names appear in the Register of members on the date of the winding up.</a:t>
            </a:r>
          </a:p>
          <a:p>
            <a:pPr marL="0" indent="0" algn="just">
              <a:buNone/>
            </a:pPr>
            <a:r>
              <a:rPr lang="en-US" sz="1800" dirty="0" smtClean="0"/>
              <a:t>List B – shows the names of the past members who ceased to be members within one year from the commencement of the winding up.</a:t>
            </a:r>
          </a:p>
        </p:txBody>
      </p:sp>
    </p:spTree>
    <p:extLst>
      <p:ext uri="{BB962C8B-B14F-4D97-AF65-F5344CB8AC3E}">
        <p14:creationId xmlns:p14="http://schemas.microsoft.com/office/powerpoint/2010/main" val="1118585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a:xfrm>
            <a:off x="251520" y="1268760"/>
            <a:ext cx="8686800" cy="5400600"/>
          </a:xfrm>
        </p:spPr>
        <p:txBody>
          <a:bodyPr>
            <a:noAutofit/>
          </a:bodyPr>
          <a:lstStyle/>
          <a:p>
            <a:pPr algn="just">
              <a:buFont typeface="Wingdings" panose="05000000000000000000" pitchFamily="2" charset="2"/>
              <a:buChar char="q"/>
            </a:pPr>
            <a:r>
              <a:rPr lang="en-US" sz="2200" b="1" u="sng" dirty="0" smtClean="0"/>
              <a:t>Final Statement of Account-</a:t>
            </a:r>
          </a:p>
          <a:p>
            <a:pPr marL="0" indent="0" algn="just">
              <a:buNone/>
            </a:pPr>
            <a:r>
              <a:rPr lang="en-US" sz="1800" b="1" dirty="0" smtClean="0"/>
              <a:t>Meaning –</a:t>
            </a:r>
          </a:p>
          <a:p>
            <a:pPr marL="0" indent="0" algn="just">
              <a:buNone/>
            </a:pPr>
            <a:r>
              <a:rPr lang="en-US" sz="2200" dirty="0" smtClean="0"/>
              <a:t>In case of compulsory winding up, the company liquidator should keep proper books in such manner, as may be prescribed, in which he should cause entries or minutes to be made of proceedings at meetings and of such other matters as may be prescribed. Any creditor or contributory may, subject to the control of the Tribunal, inspect any such books, personally or through his  agent. A statement showing summary or Receipts and Payments is known as the Liquidator’s Statement of Account; such statement made when the winding up process is complete, is known as the Liquidator's Final Statement of Account.</a:t>
            </a:r>
          </a:p>
        </p:txBody>
      </p:sp>
    </p:spTree>
    <p:extLst>
      <p:ext uri="{BB962C8B-B14F-4D97-AF65-F5344CB8AC3E}">
        <p14:creationId xmlns:p14="http://schemas.microsoft.com/office/powerpoint/2010/main" val="17739837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32656"/>
            <a:ext cx="8229600" cy="936104"/>
          </a:xfrm>
          <a:prstGeom prst="rect">
            <a:avLst/>
          </a:prstGeom>
        </p:spPr>
        <p:txBody>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pPr algn="ctr"/>
            <a:r>
              <a:rPr lang="en-US" sz="4400" smtClean="0">
                <a:solidFill>
                  <a:srgbClr val="FF0000"/>
                </a:solidFill>
                <a:latin typeface="Times New Roman" pitchFamily="18" charset="0"/>
                <a:cs typeface="Times New Roman" pitchFamily="18" charset="0"/>
              </a:rPr>
              <a:t>THANK</a:t>
            </a:r>
            <a:r>
              <a:rPr lang="en-US" sz="4400" smtClean="0">
                <a:solidFill>
                  <a:srgbClr val="FF0000"/>
                </a:solidFill>
              </a:rPr>
              <a:t> </a:t>
            </a:r>
            <a:r>
              <a:rPr lang="en-US" sz="4400" smtClean="0">
                <a:solidFill>
                  <a:srgbClr val="FF0000"/>
                </a:solidFill>
                <a:latin typeface="Times New Roman" pitchFamily="18" charset="0"/>
                <a:cs typeface="Times New Roman" pitchFamily="18" charset="0"/>
              </a:rPr>
              <a:t>YOU!!</a:t>
            </a:r>
            <a:endParaRPr lang="mr-IN" sz="4400" dirty="0"/>
          </a:p>
        </p:txBody>
      </p:sp>
      <p:sp>
        <p:nvSpPr>
          <p:cNvPr id="3" name="Content Placeholder 2"/>
          <p:cNvSpPr txBox="1">
            <a:spLocks/>
          </p:cNvSpPr>
          <p:nvPr/>
        </p:nvSpPr>
        <p:spPr>
          <a:xfrm>
            <a:off x="539552" y="1600200"/>
            <a:ext cx="8352928" cy="4205064"/>
          </a:xfrm>
          <a:prstGeom prst="rect">
            <a:avLst/>
          </a:prstGeom>
        </p:spPr>
        <p:txBody>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a:buNone/>
            </a:pPr>
            <a:r>
              <a:rPr lang="en-US" b="1" dirty="0" smtClean="0">
                <a:solidFill>
                  <a:schemeClr val="accent1">
                    <a:lumMod val="50000"/>
                  </a:schemeClr>
                </a:solidFill>
                <a:latin typeface="Times New Roman" panose="02020603050405020304" pitchFamily="18" charset="0"/>
                <a:cs typeface="Times New Roman" panose="02020603050405020304" pitchFamily="18" charset="0"/>
              </a:rPr>
              <a:t>Assistant Prof. Pradeep H. </a:t>
            </a:r>
            <a:r>
              <a:rPr lang="en-US" b="1" dirty="0" err="1" smtClean="0">
                <a:solidFill>
                  <a:schemeClr val="accent1">
                    <a:lumMod val="50000"/>
                  </a:schemeClr>
                </a:solidFill>
                <a:latin typeface="Times New Roman" panose="02020603050405020304" pitchFamily="18" charset="0"/>
                <a:cs typeface="Times New Roman" panose="02020603050405020304" pitchFamily="18" charset="0"/>
              </a:rPr>
              <a:t>Tawade</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smtClean="0">
              <a:latin typeface="Times New Roman" panose="02020603050405020304" pitchFamily="18" charset="0"/>
              <a:cs typeface="Times New Roman" panose="02020603050405020304" pitchFamily="18" charset="0"/>
            </a:endParaRPr>
          </a:p>
          <a:p>
            <a:pPr marL="0" indent="0" algn="ctr">
              <a:buNone/>
            </a:pPr>
            <a:r>
              <a:rPr lang="en-US" dirty="0" smtClean="0">
                <a:solidFill>
                  <a:schemeClr val="tx1"/>
                </a:solidFill>
                <a:latin typeface="Times New Roman" panose="02020603050405020304" pitchFamily="18" charset="0"/>
                <a:cs typeface="Times New Roman" panose="02020603050405020304" pitchFamily="18" charset="0"/>
              </a:rPr>
              <a:t>DEPARTMENT OF ACCOUNTANCY,</a:t>
            </a:r>
            <a:br>
              <a:rPr lang="en-US" dirty="0" smtClean="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NSS College of Commerce &amp; Eco. </a:t>
            </a:r>
            <a:r>
              <a:rPr lang="en-US" dirty="0" err="1" smtClean="0">
                <a:solidFill>
                  <a:schemeClr val="tx1"/>
                </a:solidFill>
                <a:latin typeface="Times New Roman" panose="02020603050405020304" pitchFamily="18" charset="0"/>
                <a:cs typeface="Times New Roman" panose="02020603050405020304" pitchFamily="18" charset="0"/>
              </a:rPr>
              <a:t>Tardeo</a:t>
            </a:r>
            <a:r>
              <a:rPr lang="en-US" dirty="0" smtClean="0">
                <a:solidFill>
                  <a:schemeClr val="tx1"/>
                </a:solidFill>
                <a:latin typeface="Times New Roman" panose="02020603050405020304" pitchFamily="18" charset="0"/>
                <a:cs typeface="Times New Roman" panose="02020603050405020304" pitchFamily="18" charset="0"/>
              </a:rPr>
              <a:t>, Mumbai-34</a:t>
            </a:r>
          </a:p>
          <a:p>
            <a:pPr marL="0" indent="0" algn="ctr">
              <a:buNone/>
            </a:pPr>
            <a:r>
              <a:rPr lang="en-US" dirty="0" smtClean="0">
                <a:solidFill>
                  <a:schemeClr val="tx1"/>
                </a:solidFill>
                <a:latin typeface="Times New Roman" panose="02020603050405020304" pitchFamily="18" charset="0"/>
                <a:cs typeface="Times New Roman" panose="02020603050405020304" pitchFamily="18" charset="0"/>
              </a:rPr>
              <a:t>Email ID  </a:t>
            </a:r>
            <a:r>
              <a:rPr lang="en-US" dirty="0" smtClean="0">
                <a:solidFill>
                  <a:schemeClr val="tx1"/>
                </a:solidFill>
                <a:latin typeface="Times New Roman" panose="02020603050405020304" pitchFamily="18" charset="0"/>
                <a:cs typeface="Times New Roman" panose="02020603050405020304" pitchFamily="18" charset="0"/>
                <a:hlinkClick r:id="rId2"/>
              </a:rPr>
              <a:t>pradeeptawade26@yahoo.com</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en-US" dirty="0" smtClean="0">
                <a:solidFill>
                  <a:schemeClr val="tx1"/>
                </a:solidFill>
                <a:latin typeface="Times New Roman" panose="02020603050405020304" pitchFamily="18" charset="0"/>
                <a:cs typeface="Times New Roman" panose="02020603050405020304" pitchFamily="18" charset="0"/>
              </a:rPr>
              <a:t>Mobile No. 9619491859</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smtClean="0">
              <a:latin typeface="Times New Roman" panose="02020603050405020304" pitchFamily="18" charset="0"/>
              <a:cs typeface="Times New Roman" panose="02020603050405020304" pitchFamily="18" charset="0"/>
            </a:endParaRPr>
          </a:p>
          <a:p>
            <a:pPr algn="ctr"/>
            <a:endParaRPr lang="mr-IN" dirty="0"/>
          </a:p>
        </p:txBody>
      </p:sp>
    </p:spTree>
    <p:extLst>
      <p:ext uri="{BB962C8B-B14F-4D97-AF65-F5344CB8AC3E}">
        <p14:creationId xmlns:p14="http://schemas.microsoft.com/office/powerpoint/2010/main" val="1979664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q"/>
            </a:pPr>
            <a:r>
              <a:rPr lang="en-US" b="1" u="sng" dirty="0" smtClean="0"/>
              <a:t>Meaning-</a:t>
            </a:r>
          </a:p>
          <a:p>
            <a:pPr marL="514350" indent="-514350" algn="just">
              <a:buAutoNum type="arabicParenR"/>
            </a:pPr>
            <a:r>
              <a:rPr lang="en-US" u="sng" dirty="0" smtClean="0"/>
              <a:t>Meaning of Winding up</a:t>
            </a:r>
            <a:r>
              <a:rPr lang="en-US" b="1" dirty="0" smtClean="0"/>
              <a:t>: </a:t>
            </a:r>
            <a:r>
              <a:rPr lang="en-US" dirty="0" smtClean="0"/>
              <a:t>Winding up is a means to dissolve a company and realize and use is assets in the payment of its debt. The winding up of a company is the process whereby its life is ended and its property is administered for the benefit of its creditors and members.</a:t>
            </a:r>
          </a:p>
          <a:p>
            <a:pPr marL="514350" indent="-514350" algn="just">
              <a:buAutoNum type="arabicParenR"/>
            </a:pPr>
            <a:endParaRPr lang="en-US" dirty="0" smtClean="0"/>
          </a:p>
          <a:p>
            <a:pPr marL="514350" indent="-514350" algn="just">
              <a:buAutoNum type="arabicParenR"/>
            </a:pPr>
            <a:r>
              <a:rPr lang="en-US" u="sng" dirty="0" smtClean="0"/>
              <a:t>Meaning of Dissolution of a Company </a:t>
            </a:r>
            <a:r>
              <a:rPr lang="en-US" b="1" dirty="0" smtClean="0"/>
              <a:t>: </a:t>
            </a:r>
            <a:r>
              <a:rPr lang="en-US" dirty="0" smtClean="0"/>
              <a:t>A company is said to be dissolved when it ceases to exist as a corporate entity. The dissolution puts an end to the existence of the company. </a:t>
            </a:r>
            <a:endParaRPr lang="mr-IN" dirty="0"/>
          </a:p>
        </p:txBody>
      </p:sp>
    </p:spTree>
    <p:extLst>
      <p:ext uri="{BB962C8B-B14F-4D97-AF65-F5344CB8AC3E}">
        <p14:creationId xmlns:p14="http://schemas.microsoft.com/office/powerpoint/2010/main" val="3862921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a:xfrm>
            <a:off x="251520" y="1196752"/>
            <a:ext cx="8686800" cy="5303838"/>
          </a:xfrm>
        </p:spPr>
        <p:txBody>
          <a:bodyPr>
            <a:normAutofit/>
          </a:bodyPr>
          <a:lstStyle/>
          <a:p>
            <a:pPr marL="0" indent="0" algn="just">
              <a:buNone/>
            </a:pPr>
            <a:r>
              <a:rPr lang="en-US" sz="1600" b="1" dirty="0" smtClean="0"/>
              <a:t>Difference between Dissolution and Winding up of a Company: </a:t>
            </a:r>
            <a:r>
              <a:rPr lang="en-US" sz="1600" dirty="0" smtClean="0"/>
              <a:t>Many times, the terms ‘winding up’ and ‘dissolution’ are used interchangeably. This is not correct. There are very important differences in these two terms which are given below- </a:t>
            </a:r>
          </a:p>
          <a:p>
            <a:pPr marL="0" indent="0" algn="just">
              <a:buNone/>
            </a:pPr>
            <a:endParaRPr lang="mr-IN" dirty="0"/>
          </a:p>
        </p:txBody>
      </p:sp>
      <p:graphicFrame>
        <p:nvGraphicFramePr>
          <p:cNvPr id="4" name="Table 3"/>
          <p:cNvGraphicFramePr>
            <a:graphicFrameLocks noGrp="1"/>
          </p:cNvGraphicFramePr>
          <p:nvPr>
            <p:extLst>
              <p:ext uri="{D42A27DB-BD31-4B8C-83A1-F6EECF244321}">
                <p14:modId xmlns:p14="http://schemas.microsoft.com/office/powerpoint/2010/main" val="3324457814"/>
              </p:ext>
            </p:extLst>
          </p:nvPr>
        </p:nvGraphicFramePr>
        <p:xfrm>
          <a:off x="395536" y="2060849"/>
          <a:ext cx="8280921" cy="4907889"/>
        </p:xfrm>
        <a:graphic>
          <a:graphicData uri="http://schemas.openxmlformats.org/drawingml/2006/table">
            <a:tbl>
              <a:tblPr firstRow="1" bandRow="1">
                <a:tableStyleId>{5C22544A-7EE6-4342-B048-85BDC9FD1C3A}</a:tableStyleId>
              </a:tblPr>
              <a:tblGrid>
                <a:gridCol w="1173805"/>
                <a:gridCol w="4081395"/>
                <a:gridCol w="3025721"/>
              </a:tblGrid>
              <a:tr h="395525">
                <a:tc>
                  <a:txBody>
                    <a:bodyPr/>
                    <a:lstStyle/>
                    <a:p>
                      <a:r>
                        <a:rPr lang="en-US" dirty="0" smtClean="0"/>
                        <a:t>Sr. No.</a:t>
                      </a:r>
                      <a:endParaRPr lang="mr-IN" dirty="0"/>
                    </a:p>
                  </a:txBody>
                  <a:tcPr/>
                </a:tc>
                <a:tc>
                  <a:txBody>
                    <a:bodyPr/>
                    <a:lstStyle/>
                    <a:p>
                      <a:r>
                        <a:rPr lang="en-US" dirty="0" smtClean="0"/>
                        <a:t>Winding</a:t>
                      </a:r>
                      <a:r>
                        <a:rPr lang="en-US" baseline="0" dirty="0" smtClean="0"/>
                        <a:t> up</a:t>
                      </a:r>
                      <a:endParaRPr lang="mr-IN" dirty="0"/>
                    </a:p>
                  </a:txBody>
                  <a:tcPr/>
                </a:tc>
                <a:tc>
                  <a:txBody>
                    <a:bodyPr/>
                    <a:lstStyle/>
                    <a:p>
                      <a:r>
                        <a:rPr lang="en-US" dirty="0" smtClean="0"/>
                        <a:t>Dissolution</a:t>
                      </a:r>
                      <a:endParaRPr lang="mr-IN" dirty="0"/>
                    </a:p>
                  </a:txBody>
                  <a:tcPr/>
                </a:tc>
              </a:tr>
              <a:tr h="514022">
                <a:tc>
                  <a:txBody>
                    <a:bodyPr/>
                    <a:lstStyle/>
                    <a:p>
                      <a:r>
                        <a:rPr lang="en-US" sz="1400" dirty="0" smtClean="0"/>
                        <a:t>1.</a:t>
                      </a:r>
                      <a:endParaRPr lang="mr-IN" sz="1400" dirty="0"/>
                    </a:p>
                  </a:txBody>
                  <a:tcPr/>
                </a:tc>
                <a:tc>
                  <a:txBody>
                    <a:bodyPr/>
                    <a:lstStyle/>
                    <a:p>
                      <a:r>
                        <a:rPr lang="en-US" sz="1400" dirty="0" smtClean="0"/>
                        <a:t>Winding</a:t>
                      </a:r>
                      <a:r>
                        <a:rPr lang="en-US" sz="1400" baseline="0" dirty="0" smtClean="0"/>
                        <a:t> up id one of the methods by which dissolution of a company is brought about.</a:t>
                      </a:r>
                      <a:endParaRPr lang="mr-IN" sz="1400" dirty="0"/>
                    </a:p>
                  </a:txBody>
                  <a:tcPr/>
                </a:tc>
                <a:tc>
                  <a:txBody>
                    <a:bodyPr/>
                    <a:lstStyle/>
                    <a:p>
                      <a:r>
                        <a:rPr lang="en-US" sz="1400" dirty="0" smtClean="0"/>
                        <a:t>Dissolution is the end result of winding up</a:t>
                      </a:r>
                      <a:r>
                        <a:rPr lang="en-US" sz="1400" baseline="0" dirty="0" smtClean="0"/>
                        <a:t> of company.</a:t>
                      </a:r>
                      <a:endParaRPr lang="mr-IN" sz="1400" dirty="0"/>
                    </a:p>
                  </a:txBody>
                  <a:tcPr/>
                </a:tc>
              </a:tr>
              <a:tr h="640742">
                <a:tc>
                  <a:txBody>
                    <a:bodyPr/>
                    <a:lstStyle/>
                    <a:p>
                      <a:r>
                        <a:rPr lang="en-US" sz="1400" dirty="0" smtClean="0"/>
                        <a:t>2.</a:t>
                      </a:r>
                      <a:endParaRPr lang="mr-IN" sz="1400" dirty="0"/>
                    </a:p>
                  </a:txBody>
                  <a:tcPr/>
                </a:tc>
                <a:tc>
                  <a:txBody>
                    <a:bodyPr/>
                    <a:lstStyle/>
                    <a:p>
                      <a:r>
                        <a:rPr lang="en-US" sz="1400" dirty="0" smtClean="0"/>
                        <a:t>Legal entity</a:t>
                      </a:r>
                      <a:r>
                        <a:rPr lang="en-US" sz="1400" baseline="0" dirty="0" smtClean="0"/>
                        <a:t> of the company continues at the commencement of the winding up.</a:t>
                      </a:r>
                      <a:endParaRPr lang="mr-IN" sz="1400" dirty="0"/>
                    </a:p>
                  </a:txBody>
                  <a:tcPr/>
                </a:tc>
                <a:tc>
                  <a:txBody>
                    <a:bodyPr/>
                    <a:lstStyle/>
                    <a:p>
                      <a:r>
                        <a:rPr lang="en-US" sz="1400" dirty="0" smtClean="0"/>
                        <a:t>Dissolution bring</a:t>
                      </a:r>
                      <a:r>
                        <a:rPr lang="en-US" sz="1400" baseline="0" dirty="0" smtClean="0"/>
                        <a:t>s about an end to the legal entity of the company,</a:t>
                      </a:r>
                      <a:endParaRPr lang="mr-IN" sz="1400" dirty="0"/>
                    </a:p>
                  </a:txBody>
                  <a:tcPr/>
                </a:tc>
              </a:tr>
              <a:tr h="725678">
                <a:tc>
                  <a:txBody>
                    <a:bodyPr/>
                    <a:lstStyle/>
                    <a:p>
                      <a:r>
                        <a:rPr lang="en-US" sz="1400" dirty="0" smtClean="0"/>
                        <a:t>3.</a:t>
                      </a:r>
                      <a:endParaRPr lang="mr-IN" sz="1400" dirty="0"/>
                    </a:p>
                  </a:txBody>
                  <a:tcPr/>
                </a:tc>
                <a:tc>
                  <a:txBody>
                    <a:bodyPr/>
                    <a:lstStyle/>
                    <a:p>
                      <a:r>
                        <a:rPr lang="en-US" sz="1400" dirty="0" smtClean="0"/>
                        <a:t>A company may be allowed to continue its business as far it is necessary for the beneficial winding</a:t>
                      </a:r>
                      <a:r>
                        <a:rPr lang="en-US" sz="1400" baseline="0" dirty="0" smtClean="0"/>
                        <a:t> up of the company.</a:t>
                      </a:r>
                      <a:r>
                        <a:rPr lang="en-US" sz="1400" dirty="0" smtClean="0"/>
                        <a:t> </a:t>
                      </a:r>
                      <a:endParaRPr lang="mr-IN" sz="1400" dirty="0"/>
                    </a:p>
                  </a:txBody>
                  <a:tcPr/>
                </a:tc>
                <a:tc>
                  <a:txBody>
                    <a:bodyPr/>
                    <a:lstStyle/>
                    <a:p>
                      <a:r>
                        <a:rPr lang="en-US" sz="1400" dirty="0" smtClean="0"/>
                        <a:t>Company ceases to exist on its dissolution.</a:t>
                      </a:r>
                      <a:endParaRPr lang="mr-IN" sz="1400" dirty="0"/>
                    </a:p>
                  </a:txBody>
                  <a:tcPr/>
                </a:tc>
              </a:tr>
              <a:tr h="640742">
                <a:tc>
                  <a:txBody>
                    <a:bodyPr/>
                    <a:lstStyle/>
                    <a:p>
                      <a:r>
                        <a:rPr lang="en-US" sz="1400" dirty="0" smtClean="0"/>
                        <a:t>4.</a:t>
                      </a:r>
                      <a:endParaRPr lang="mr-IN" sz="1400" dirty="0"/>
                    </a:p>
                  </a:txBody>
                  <a:tcPr/>
                </a:tc>
                <a:tc>
                  <a:txBody>
                    <a:bodyPr/>
                    <a:lstStyle/>
                    <a:p>
                      <a:r>
                        <a:rPr lang="en-US" sz="1400" dirty="0" smtClean="0"/>
                        <a:t>Winding up is the first stage of ending the legal existence of</a:t>
                      </a:r>
                      <a:r>
                        <a:rPr lang="en-US" sz="1400" baseline="0" dirty="0" smtClean="0"/>
                        <a:t> the entity. </a:t>
                      </a:r>
                      <a:endParaRPr lang="mr-IN" sz="1400" dirty="0"/>
                    </a:p>
                  </a:txBody>
                  <a:tcPr/>
                </a:tc>
                <a:tc>
                  <a:txBody>
                    <a:bodyPr/>
                    <a:lstStyle/>
                    <a:p>
                      <a:r>
                        <a:rPr lang="en-US" sz="1400" dirty="0" smtClean="0"/>
                        <a:t>Dissolution</a:t>
                      </a:r>
                      <a:r>
                        <a:rPr lang="en-US" sz="1400" baseline="0" dirty="0" smtClean="0"/>
                        <a:t> is the final stage after completion of winding up process.</a:t>
                      </a:r>
                      <a:endParaRPr lang="mr-IN" sz="1400" dirty="0"/>
                    </a:p>
                  </a:txBody>
                  <a:tcPr/>
                </a:tc>
              </a:tr>
              <a:tr h="725678">
                <a:tc>
                  <a:txBody>
                    <a:bodyPr/>
                    <a:lstStyle/>
                    <a:p>
                      <a:r>
                        <a:rPr lang="en-US" sz="1400" dirty="0" smtClean="0"/>
                        <a:t>5.</a:t>
                      </a:r>
                      <a:endParaRPr lang="mr-IN" sz="1400" dirty="0"/>
                    </a:p>
                  </a:txBody>
                  <a:tcPr/>
                </a:tc>
                <a:tc>
                  <a:txBody>
                    <a:bodyPr/>
                    <a:lstStyle/>
                    <a:p>
                      <a:r>
                        <a:rPr lang="en-US" sz="1400" dirty="0" smtClean="0"/>
                        <a:t>The winding up process is handled by a liquidator / insolvency professional.</a:t>
                      </a:r>
                      <a:endParaRPr lang="mr-IN" sz="1400" dirty="0"/>
                    </a:p>
                  </a:txBody>
                  <a:tcPr/>
                </a:tc>
                <a:tc>
                  <a:txBody>
                    <a:bodyPr/>
                    <a:lstStyle/>
                    <a:p>
                      <a:r>
                        <a:rPr lang="en-US" sz="1400" dirty="0" smtClean="0"/>
                        <a:t>The dissolution</a:t>
                      </a:r>
                      <a:r>
                        <a:rPr lang="en-US" sz="1400" baseline="0" dirty="0" smtClean="0"/>
                        <a:t> can happen only by way of an order passed by the Registrar.</a:t>
                      </a:r>
                      <a:endParaRPr lang="mr-IN" sz="1400" dirty="0"/>
                    </a:p>
                  </a:txBody>
                  <a:tcPr/>
                </a:tc>
              </a:tr>
              <a:tr h="640742">
                <a:tc>
                  <a:txBody>
                    <a:bodyPr/>
                    <a:lstStyle/>
                    <a:p>
                      <a:r>
                        <a:rPr lang="en-US" sz="1400" dirty="0" smtClean="0"/>
                        <a:t>6.</a:t>
                      </a:r>
                      <a:endParaRPr lang="mr-IN" sz="1400" dirty="0"/>
                    </a:p>
                  </a:txBody>
                  <a:tcPr/>
                </a:tc>
                <a:tc>
                  <a:txBody>
                    <a:bodyPr/>
                    <a:lstStyle/>
                    <a:p>
                      <a:r>
                        <a:rPr lang="en-US" sz="1400" dirty="0" smtClean="0"/>
                        <a:t>Creditors can prove their claims during winding</a:t>
                      </a:r>
                      <a:r>
                        <a:rPr lang="en-US" sz="1400" baseline="0" dirty="0" smtClean="0"/>
                        <a:t> up.</a:t>
                      </a:r>
                      <a:endParaRPr lang="mr-IN" sz="1400" dirty="0"/>
                    </a:p>
                  </a:txBody>
                  <a:tcPr/>
                </a:tc>
                <a:tc>
                  <a:txBody>
                    <a:bodyPr/>
                    <a:lstStyle/>
                    <a:p>
                      <a:r>
                        <a:rPr lang="en-US" sz="1400" dirty="0" smtClean="0"/>
                        <a:t>Creditors cannot do so on dissolution since the entity no longer</a:t>
                      </a:r>
                      <a:r>
                        <a:rPr lang="en-US" sz="1400" baseline="0" dirty="0" smtClean="0"/>
                        <a:t> exists.</a:t>
                      </a:r>
                      <a:endParaRPr lang="mr-IN" sz="1400" dirty="0"/>
                    </a:p>
                  </a:txBody>
                  <a:tcPr/>
                </a:tc>
              </a:tr>
              <a:tr h="514022">
                <a:tc>
                  <a:txBody>
                    <a:bodyPr/>
                    <a:lstStyle/>
                    <a:p>
                      <a:r>
                        <a:rPr lang="en-US" sz="1400" dirty="0" smtClean="0"/>
                        <a:t>7.</a:t>
                      </a:r>
                      <a:endParaRPr lang="mr-IN" sz="1400" dirty="0"/>
                    </a:p>
                  </a:txBody>
                  <a:tcPr/>
                </a:tc>
                <a:tc>
                  <a:txBody>
                    <a:bodyPr/>
                    <a:lstStyle/>
                    <a:p>
                      <a:r>
                        <a:rPr lang="en-US" sz="1400" dirty="0" smtClean="0"/>
                        <a:t>Winding</a:t>
                      </a:r>
                      <a:r>
                        <a:rPr lang="en-US" sz="1400" baseline="0" dirty="0" smtClean="0"/>
                        <a:t> up need not result in dissolution in all cases.</a:t>
                      </a:r>
                      <a:endParaRPr lang="mr-IN" sz="1400" dirty="0"/>
                    </a:p>
                  </a:txBody>
                  <a:tcPr/>
                </a:tc>
                <a:tc>
                  <a:txBody>
                    <a:bodyPr/>
                    <a:lstStyle/>
                    <a:p>
                      <a:r>
                        <a:rPr lang="en-US" sz="1400" dirty="0" smtClean="0"/>
                        <a:t>Dissolution is always final.</a:t>
                      </a:r>
                      <a:endParaRPr lang="mr-IN" sz="1400" dirty="0"/>
                    </a:p>
                  </a:txBody>
                  <a:tcPr/>
                </a:tc>
              </a:tr>
            </a:tbl>
          </a:graphicData>
        </a:graphic>
      </p:graphicFrame>
    </p:spTree>
    <p:extLst>
      <p:ext uri="{BB962C8B-B14F-4D97-AF65-F5344CB8AC3E}">
        <p14:creationId xmlns:p14="http://schemas.microsoft.com/office/powerpoint/2010/main" val="4228641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US" b="1" u="sng" dirty="0" smtClean="0"/>
              <a:t>Winding up vs. Liquidation </a:t>
            </a:r>
            <a:r>
              <a:rPr lang="en-US" b="1" dirty="0" smtClean="0"/>
              <a:t>: </a:t>
            </a:r>
          </a:p>
          <a:p>
            <a:pPr marL="0" indent="0" algn="just">
              <a:buNone/>
            </a:pPr>
            <a:r>
              <a:rPr lang="en-US" dirty="0" smtClean="0"/>
              <a:t>Commonly, the expression “winding up” and “liquidation” are used interchangeably; however, there exist a line of difference between the two expressions. Winding up is a process of ending all the business affairs of the company and liquidation refers to selling off the assets of the company.</a:t>
            </a:r>
            <a:endParaRPr lang="mr-IN" dirty="0"/>
          </a:p>
        </p:txBody>
      </p:sp>
    </p:spTree>
    <p:extLst>
      <p:ext uri="{BB962C8B-B14F-4D97-AF65-F5344CB8AC3E}">
        <p14:creationId xmlns:p14="http://schemas.microsoft.com/office/powerpoint/2010/main" val="634292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a:xfrm>
            <a:off x="421463" y="1268760"/>
            <a:ext cx="8686800" cy="4525963"/>
          </a:xfrm>
        </p:spPr>
        <p:txBody>
          <a:bodyPr>
            <a:normAutofit/>
          </a:bodyPr>
          <a:lstStyle/>
          <a:p>
            <a:pPr algn="just">
              <a:buFont typeface="Wingdings" panose="05000000000000000000" pitchFamily="2" charset="2"/>
              <a:buChar char="q"/>
            </a:pPr>
            <a:r>
              <a:rPr lang="en-US" b="1" u="sng" dirty="0" smtClean="0"/>
              <a:t>Modes of Winding up : </a:t>
            </a:r>
          </a:p>
          <a:p>
            <a:pPr marL="0" indent="0" algn="just">
              <a:buNone/>
            </a:pPr>
            <a:endParaRPr lang="en-US" b="1" dirty="0" smtClean="0"/>
          </a:p>
        </p:txBody>
      </p:sp>
      <p:graphicFrame>
        <p:nvGraphicFramePr>
          <p:cNvPr id="5" name="Diagram 4"/>
          <p:cNvGraphicFramePr/>
          <p:nvPr>
            <p:extLst>
              <p:ext uri="{D42A27DB-BD31-4B8C-83A1-F6EECF244321}">
                <p14:modId xmlns:p14="http://schemas.microsoft.com/office/powerpoint/2010/main" val="3232450990"/>
              </p:ext>
            </p:extLst>
          </p:nvPr>
        </p:nvGraphicFramePr>
        <p:xfrm>
          <a:off x="755576" y="1916832"/>
          <a:ext cx="8136904"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9035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a:xfrm>
            <a:off x="304800" y="1340768"/>
            <a:ext cx="8443664" cy="5184576"/>
          </a:xfrm>
        </p:spPr>
        <p:txBody>
          <a:bodyPr>
            <a:noAutofit/>
          </a:bodyPr>
          <a:lstStyle/>
          <a:p>
            <a:pPr algn="just">
              <a:buFont typeface="Wingdings" panose="05000000000000000000" pitchFamily="2" charset="2"/>
              <a:buChar char="q"/>
            </a:pPr>
            <a:r>
              <a:rPr lang="en-US" sz="2200" b="1" u="sng" dirty="0" smtClean="0"/>
              <a:t>Winding up by Tribunal: </a:t>
            </a:r>
          </a:p>
          <a:p>
            <a:pPr algn="just">
              <a:buFont typeface="Wingdings" panose="05000000000000000000" pitchFamily="2" charset="2"/>
              <a:buChar char="ü"/>
            </a:pPr>
            <a:r>
              <a:rPr lang="en-US" sz="2000" b="1" dirty="0" smtClean="0"/>
              <a:t>A company may, on a petition u/s 272, be wound up by the Tribunal when </a:t>
            </a:r>
            <a:endParaRPr lang="en-US" sz="2200" b="1" dirty="0" smtClean="0"/>
          </a:p>
          <a:p>
            <a:pPr marL="514350" indent="-514350" algn="just">
              <a:buAutoNum type="alphaLcParenR"/>
            </a:pPr>
            <a:r>
              <a:rPr lang="en-US" sz="2000" dirty="0" smtClean="0"/>
              <a:t>Company Resolution-</a:t>
            </a:r>
          </a:p>
          <a:p>
            <a:pPr marL="514350" indent="-514350" algn="just">
              <a:buAutoNum type="alphaLcParenR"/>
            </a:pPr>
            <a:r>
              <a:rPr lang="en-US" sz="2000" dirty="0" smtClean="0"/>
              <a:t>Against National Interests-</a:t>
            </a:r>
          </a:p>
          <a:p>
            <a:pPr marL="514350" indent="-514350" algn="just">
              <a:buAutoNum type="alphaLcParenR"/>
            </a:pPr>
            <a:r>
              <a:rPr lang="en-US" sz="2000" dirty="0" smtClean="0"/>
              <a:t>Fraud-</a:t>
            </a:r>
          </a:p>
          <a:p>
            <a:pPr marL="514350" indent="-514350" algn="just">
              <a:buAutoNum type="alphaLcParenR"/>
            </a:pPr>
            <a:r>
              <a:rPr lang="en-US" sz="2000" dirty="0" smtClean="0"/>
              <a:t>Default in Filing FS/AR-</a:t>
            </a:r>
          </a:p>
          <a:p>
            <a:pPr marL="514350" indent="-514350" algn="just">
              <a:buAutoNum type="alphaLcParenR"/>
            </a:pPr>
            <a:r>
              <a:rPr lang="en-US" sz="2000" dirty="0" smtClean="0"/>
              <a:t>Just and Equitable-</a:t>
            </a:r>
            <a:endParaRPr lang="en-US" sz="2000" b="1" dirty="0"/>
          </a:p>
          <a:p>
            <a:pPr algn="just">
              <a:buFont typeface="Wingdings" panose="05000000000000000000" pitchFamily="2" charset="2"/>
              <a:buChar char="ü"/>
            </a:pPr>
            <a:r>
              <a:rPr lang="en-US" sz="2200" b="1" dirty="0" smtClean="0"/>
              <a:t>Petitions –</a:t>
            </a:r>
          </a:p>
          <a:p>
            <a:pPr algn="just">
              <a:buAutoNum type="arabicParenR"/>
            </a:pPr>
            <a:r>
              <a:rPr lang="en-US" sz="2000" dirty="0" smtClean="0"/>
              <a:t>Who can file-</a:t>
            </a:r>
          </a:p>
          <a:p>
            <a:pPr algn="just">
              <a:buAutoNum type="arabicParenR"/>
            </a:pPr>
            <a:r>
              <a:rPr lang="en-US" sz="2000" dirty="0" smtClean="0"/>
              <a:t>Petition by Contributory-</a:t>
            </a:r>
          </a:p>
          <a:p>
            <a:pPr algn="just">
              <a:buAutoNum type="arabicParenR"/>
            </a:pPr>
            <a:r>
              <a:rPr lang="en-US" sz="2000" dirty="0" smtClean="0"/>
              <a:t>Petition by Registrar-</a:t>
            </a:r>
          </a:p>
          <a:p>
            <a:pPr algn="just">
              <a:buAutoNum type="arabicParenR"/>
            </a:pPr>
            <a:r>
              <a:rPr lang="en-US" sz="2000" dirty="0" smtClean="0"/>
              <a:t>Petition by Company-</a:t>
            </a:r>
          </a:p>
          <a:p>
            <a:pPr algn="just">
              <a:buAutoNum type="arabicParenR"/>
            </a:pPr>
            <a:r>
              <a:rPr lang="en-US" sz="2000" dirty="0" smtClean="0"/>
              <a:t>Copy to Registrar-</a:t>
            </a:r>
          </a:p>
        </p:txBody>
      </p:sp>
    </p:spTree>
    <p:extLst>
      <p:ext uri="{BB962C8B-B14F-4D97-AF65-F5344CB8AC3E}">
        <p14:creationId xmlns:p14="http://schemas.microsoft.com/office/powerpoint/2010/main" val="1709411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a:xfrm>
            <a:off x="251520" y="1268760"/>
            <a:ext cx="8686800" cy="5400600"/>
          </a:xfrm>
        </p:spPr>
        <p:txBody>
          <a:bodyPr>
            <a:noAutofit/>
          </a:bodyPr>
          <a:lstStyle/>
          <a:p>
            <a:pPr algn="just">
              <a:buFont typeface="Wingdings" panose="05000000000000000000" pitchFamily="2" charset="2"/>
              <a:buChar char="ü"/>
            </a:pPr>
            <a:r>
              <a:rPr lang="en-US" sz="1600" b="1" dirty="0" smtClean="0"/>
              <a:t>Statement of Affairs:</a:t>
            </a:r>
          </a:p>
          <a:p>
            <a:pPr algn="just">
              <a:buAutoNum type="arabicParenR"/>
            </a:pPr>
            <a:r>
              <a:rPr lang="en-US" sz="1600" dirty="0" smtClean="0"/>
              <a:t>Petition by Company</a:t>
            </a:r>
          </a:p>
          <a:p>
            <a:pPr algn="just">
              <a:buAutoNum type="arabicParenR"/>
            </a:pPr>
            <a:r>
              <a:rPr lang="en-US" sz="1600" dirty="0" smtClean="0"/>
              <a:t>Petition by Others</a:t>
            </a:r>
          </a:p>
          <a:p>
            <a:pPr algn="just">
              <a:buAutoNum type="arabicParenR"/>
            </a:pPr>
            <a:r>
              <a:rPr lang="en-US" sz="1600" dirty="0" smtClean="0"/>
              <a:t>Procedure/Contents</a:t>
            </a:r>
          </a:p>
          <a:p>
            <a:pPr algn="just">
              <a:buAutoNum type="arabicParenR"/>
            </a:pPr>
            <a:r>
              <a:rPr lang="en-US" sz="1600" dirty="0" smtClean="0"/>
              <a:t>Lists: Statements of affairs should accompany eight lists:</a:t>
            </a:r>
            <a:endParaRPr lang="en-US" sz="1600" b="1" dirty="0" smtClean="0"/>
          </a:p>
          <a:p>
            <a:pPr marL="0" indent="0" algn="just">
              <a:buNone/>
            </a:pPr>
            <a:r>
              <a:rPr lang="en-US" sz="1600" b="1" dirty="0" smtClean="0"/>
              <a:t>I) </a:t>
            </a:r>
            <a:r>
              <a:rPr lang="en-US" sz="1600" b="1" u="sng" dirty="0" smtClean="0"/>
              <a:t>Assets</a:t>
            </a:r>
          </a:p>
          <a:p>
            <a:pPr marL="0" indent="0" algn="just">
              <a:buNone/>
            </a:pPr>
            <a:r>
              <a:rPr lang="en-US" sz="1600" dirty="0" smtClean="0"/>
              <a:t>List A : Full particulars of every description of property not specifically pledged and included in any other list are to be set forth in this list.</a:t>
            </a:r>
          </a:p>
          <a:p>
            <a:pPr marL="0" indent="0" algn="just">
              <a:buNone/>
            </a:pPr>
            <a:r>
              <a:rPr lang="en-US" sz="1600" dirty="0" smtClean="0"/>
              <a:t>List B : Assets specifically  pledged and creditors fully or partly secured.</a:t>
            </a:r>
          </a:p>
          <a:p>
            <a:pPr marL="0" indent="0" algn="just">
              <a:buNone/>
            </a:pPr>
            <a:r>
              <a:rPr lang="en-US" sz="1600" b="1" dirty="0" smtClean="0"/>
              <a:t>II) </a:t>
            </a:r>
            <a:r>
              <a:rPr lang="en-US" sz="1600" b="1" u="sng" dirty="0" smtClean="0"/>
              <a:t>Liabilities</a:t>
            </a:r>
          </a:p>
          <a:p>
            <a:pPr marL="0" indent="0" algn="just">
              <a:buNone/>
            </a:pPr>
            <a:r>
              <a:rPr lang="en-US" sz="1600" dirty="0" smtClean="0"/>
              <a:t>List C : Preferential creditors for rates, taxes, salaries, wages and other wise.</a:t>
            </a:r>
          </a:p>
          <a:p>
            <a:pPr marL="0" indent="0" algn="just">
              <a:buNone/>
            </a:pPr>
            <a:r>
              <a:rPr lang="en-US" sz="1600" dirty="0" smtClean="0"/>
              <a:t>List D : List of debenture holders secured by a floating charge.</a:t>
            </a:r>
          </a:p>
          <a:p>
            <a:pPr marL="0" indent="0" algn="just">
              <a:buNone/>
            </a:pPr>
            <a:r>
              <a:rPr lang="en-US" sz="1600" dirty="0" smtClean="0"/>
              <a:t>List E : Unsecured creditors.</a:t>
            </a:r>
          </a:p>
          <a:p>
            <a:pPr marL="0" indent="0" algn="just">
              <a:buNone/>
            </a:pPr>
            <a:r>
              <a:rPr lang="en-US" sz="1600" b="1" dirty="0" smtClean="0"/>
              <a:t>III) </a:t>
            </a:r>
            <a:r>
              <a:rPr lang="en-US" sz="1600" b="1" u="sng" dirty="0" smtClean="0"/>
              <a:t>Share Capital</a:t>
            </a:r>
          </a:p>
          <a:p>
            <a:pPr marL="0" indent="0" algn="just">
              <a:buNone/>
            </a:pPr>
            <a:r>
              <a:rPr lang="en-US" sz="1600" dirty="0" smtClean="0"/>
              <a:t>List F : List of Preference shareholders</a:t>
            </a:r>
          </a:p>
          <a:p>
            <a:pPr marL="0" indent="0" algn="just">
              <a:buNone/>
            </a:pPr>
            <a:r>
              <a:rPr lang="en-US" sz="1600" dirty="0" smtClean="0"/>
              <a:t>List G : List of Equity shareholders</a:t>
            </a:r>
          </a:p>
          <a:p>
            <a:pPr marL="0" indent="0" algn="just">
              <a:buNone/>
            </a:pPr>
            <a:r>
              <a:rPr lang="en-US" sz="1600" b="1" dirty="0" smtClean="0"/>
              <a:t>IV) </a:t>
            </a:r>
            <a:r>
              <a:rPr lang="en-US" sz="1600" b="1" u="sng" dirty="0" smtClean="0"/>
              <a:t>Deficiency / Surplus</a:t>
            </a:r>
          </a:p>
          <a:p>
            <a:pPr marL="0" indent="0" algn="just">
              <a:buNone/>
            </a:pPr>
            <a:r>
              <a:rPr lang="en-US" sz="1600" dirty="0" smtClean="0"/>
              <a:t>List H : Deficiency or surplus account.</a:t>
            </a:r>
          </a:p>
          <a:p>
            <a:pPr marL="0" indent="0" algn="just">
              <a:buNone/>
            </a:pPr>
            <a:endParaRPr lang="en-US" sz="1800" b="1" dirty="0" smtClean="0"/>
          </a:p>
        </p:txBody>
      </p:sp>
    </p:spTree>
    <p:extLst>
      <p:ext uri="{BB962C8B-B14F-4D97-AF65-F5344CB8AC3E}">
        <p14:creationId xmlns:p14="http://schemas.microsoft.com/office/powerpoint/2010/main" val="3360213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a:xfrm>
            <a:off x="251520" y="1268760"/>
            <a:ext cx="8686800" cy="5400600"/>
          </a:xfrm>
        </p:spPr>
        <p:txBody>
          <a:bodyPr>
            <a:noAutofit/>
          </a:bodyPr>
          <a:lstStyle/>
          <a:p>
            <a:pPr algn="just">
              <a:buFont typeface="Wingdings" panose="05000000000000000000" pitchFamily="2" charset="2"/>
              <a:buChar char="ü"/>
            </a:pPr>
            <a:r>
              <a:rPr lang="en-US" sz="1800" b="1" u="sng" dirty="0" smtClean="0"/>
              <a:t>Deficiency Account </a:t>
            </a:r>
            <a:r>
              <a:rPr lang="en-US" sz="1800" b="1" dirty="0" smtClean="0"/>
              <a:t>:</a:t>
            </a:r>
          </a:p>
          <a:p>
            <a:pPr marL="0" indent="0" algn="just">
              <a:buNone/>
            </a:pPr>
            <a:r>
              <a:rPr lang="en-US" sz="1800" dirty="0" smtClean="0"/>
              <a:t>The official liquidator will specify a date for period (minimum three years) beginning with  the date on which information is supplied for preparation of an account to explain the deficiency or surplus.</a:t>
            </a:r>
          </a:p>
          <a:p>
            <a:pPr marL="0" indent="0" algn="just">
              <a:buNone/>
            </a:pPr>
            <a:r>
              <a:rPr lang="en-US" sz="1800" dirty="0" smtClean="0"/>
              <a:t>The deficiency account is divided into two parts :</a:t>
            </a:r>
          </a:p>
          <a:p>
            <a:pPr marL="0" indent="0" algn="just">
              <a:buNone/>
            </a:pPr>
            <a:r>
              <a:rPr lang="en-US" sz="1800" dirty="0" smtClean="0"/>
              <a:t>The first part starts with the deficit (on the given date)  and contains every item that increases deficiency (or reduces surplus such as losses, dividends, etc.)</a:t>
            </a:r>
          </a:p>
          <a:p>
            <a:pPr marL="0" indent="0" algn="just">
              <a:buNone/>
            </a:pPr>
            <a:r>
              <a:rPr lang="en-US" sz="1800" dirty="0" smtClean="0"/>
              <a:t>The second part starts with the surplus on the given date and includes all profits.</a:t>
            </a:r>
          </a:p>
          <a:p>
            <a:pPr marL="0" indent="0" algn="just">
              <a:buNone/>
            </a:pPr>
            <a:endParaRPr lang="en-US" sz="1800" dirty="0" smtClean="0"/>
          </a:p>
          <a:p>
            <a:pPr algn="just">
              <a:buFont typeface="Wingdings" panose="05000000000000000000" pitchFamily="2" charset="2"/>
              <a:buChar char="ü"/>
            </a:pPr>
            <a:r>
              <a:rPr lang="en-US" sz="1800" b="1" u="sng" dirty="0" smtClean="0"/>
              <a:t>Overriding Preferential Payments :</a:t>
            </a:r>
          </a:p>
          <a:p>
            <a:pPr marL="0" indent="0" algn="just">
              <a:buNone/>
            </a:pPr>
            <a:r>
              <a:rPr lang="en-US" sz="1800" dirty="0" smtClean="0"/>
              <a:t>In the winding up of a company under this Act, the following debits should be paid in priority to all other debts :</a:t>
            </a:r>
          </a:p>
          <a:p>
            <a:pPr marL="0" indent="0" algn="just">
              <a:buNone/>
            </a:pPr>
            <a:r>
              <a:rPr lang="en-US" sz="1800" dirty="0" smtClean="0"/>
              <a:t>a) </a:t>
            </a:r>
            <a:r>
              <a:rPr lang="en-US" sz="1800" dirty="0" smtClean="0"/>
              <a:t>Workmen’s </a:t>
            </a:r>
            <a:r>
              <a:rPr lang="en-US" sz="1800" dirty="0" smtClean="0"/>
              <a:t>dues; and</a:t>
            </a:r>
          </a:p>
          <a:p>
            <a:pPr marL="0" indent="0" algn="just">
              <a:buNone/>
            </a:pPr>
            <a:r>
              <a:rPr lang="en-US" sz="1800" dirty="0" smtClean="0"/>
              <a:t>b) Where a secured creditor has realized a secured asset</a:t>
            </a:r>
          </a:p>
        </p:txBody>
      </p:sp>
    </p:spTree>
    <p:extLst>
      <p:ext uri="{BB962C8B-B14F-4D97-AF65-F5344CB8AC3E}">
        <p14:creationId xmlns:p14="http://schemas.microsoft.com/office/powerpoint/2010/main" val="960266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of companies</a:t>
            </a:r>
            <a:endParaRPr lang="mr-IN" dirty="0"/>
          </a:p>
        </p:txBody>
      </p:sp>
      <p:sp>
        <p:nvSpPr>
          <p:cNvPr id="3" name="Content Placeholder 2"/>
          <p:cNvSpPr>
            <a:spLocks noGrp="1"/>
          </p:cNvSpPr>
          <p:nvPr>
            <p:ph idx="1"/>
          </p:nvPr>
        </p:nvSpPr>
        <p:spPr>
          <a:xfrm>
            <a:off x="251520" y="1268760"/>
            <a:ext cx="8686800" cy="5400600"/>
          </a:xfrm>
        </p:spPr>
        <p:txBody>
          <a:bodyPr>
            <a:noAutofit/>
          </a:bodyPr>
          <a:lstStyle/>
          <a:p>
            <a:pPr marL="0" indent="0" algn="just">
              <a:buNone/>
            </a:pPr>
            <a:r>
              <a:rPr lang="en-US" sz="1800" b="1" dirty="0" smtClean="0"/>
              <a:t>1) Preferential  Creditors  :</a:t>
            </a:r>
          </a:p>
          <a:p>
            <a:pPr marL="0" indent="0" algn="just">
              <a:buNone/>
            </a:pPr>
            <a:r>
              <a:rPr lang="en-US" sz="1800" dirty="0" smtClean="0"/>
              <a:t>In a winding up Preferential Creditors should be paid in priority to all other debts subject to the provisions of section 326. Preferential Creditors are as follows :</a:t>
            </a:r>
          </a:p>
          <a:p>
            <a:pPr marL="0" indent="0" algn="just">
              <a:buNone/>
            </a:pPr>
            <a:r>
              <a:rPr lang="en-US" sz="1800" dirty="0" smtClean="0"/>
              <a:t>a) Government Taxes</a:t>
            </a:r>
          </a:p>
          <a:p>
            <a:pPr marL="0" indent="0" algn="just">
              <a:buNone/>
            </a:pPr>
            <a:r>
              <a:rPr lang="en-US" sz="1800" dirty="0" smtClean="0"/>
              <a:t>b) Salary and Wages</a:t>
            </a:r>
          </a:p>
          <a:p>
            <a:pPr marL="0" indent="0" algn="just">
              <a:buNone/>
            </a:pPr>
            <a:r>
              <a:rPr lang="en-US" sz="1800" dirty="0" smtClean="0"/>
              <a:t>c) Holiday Remuneration</a:t>
            </a:r>
          </a:p>
          <a:p>
            <a:pPr marL="0" indent="0" algn="just">
              <a:buNone/>
            </a:pPr>
            <a:r>
              <a:rPr lang="en-US" sz="1800" dirty="0" smtClean="0"/>
              <a:t>d) Contribution under ESI Act</a:t>
            </a:r>
          </a:p>
          <a:p>
            <a:pPr marL="0" indent="0" algn="just">
              <a:buNone/>
            </a:pPr>
            <a:r>
              <a:rPr lang="en-US" sz="1800" dirty="0" smtClean="0"/>
              <a:t>e) Compensation</a:t>
            </a:r>
          </a:p>
          <a:p>
            <a:pPr marL="0" indent="0" algn="just">
              <a:buNone/>
            </a:pPr>
            <a:r>
              <a:rPr lang="en-US" sz="1800" dirty="0" smtClean="0"/>
              <a:t>f) PF, Pension Fund or Gratuity Fund</a:t>
            </a:r>
          </a:p>
          <a:p>
            <a:pPr marL="0" indent="0" algn="just">
              <a:buNone/>
            </a:pPr>
            <a:r>
              <a:rPr lang="en-US" sz="1800" dirty="0" smtClean="0"/>
              <a:t>g) Expenses of Investigation</a:t>
            </a:r>
          </a:p>
          <a:p>
            <a:pPr marL="0" indent="0" algn="just">
              <a:buNone/>
            </a:pPr>
            <a:r>
              <a:rPr lang="en-US" sz="1800" b="1" dirty="0" smtClean="0"/>
              <a:t>2) Advance</a:t>
            </a:r>
          </a:p>
          <a:p>
            <a:pPr marL="0" indent="0" algn="just">
              <a:buNone/>
            </a:pPr>
            <a:r>
              <a:rPr lang="en-US" sz="1800" b="1" dirty="0" smtClean="0"/>
              <a:t>3) Debts</a:t>
            </a:r>
          </a:p>
          <a:p>
            <a:pPr marL="0" indent="0" algn="just">
              <a:buNone/>
            </a:pPr>
            <a:r>
              <a:rPr lang="en-US" sz="1800" b="1" dirty="0" smtClean="0"/>
              <a:t>4) Discharge</a:t>
            </a:r>
          </a:p>
          <a:p>
            <a:pPr marL="0" indent="0" algn="just">
              <a:buNone/>
            </a:pPr>
            <a:r>
              <a:rPr lang="en-US" sz="1800" b="1" dirty="0" smtClean="0"/>
              <a:t>5) Distraint</a:t>
            </a:r>
          </a:p>
          <a:p>
            <a:pPr marL="0" indent="0" algn="just">
              <a:buNone/>
            </a:pPr>
            <a:r>
              <a:rPr lang="en-US" sz="1800" b="1" dirty="0" smtClean="0"/>
              <a:t>6) Holiday/ Sick leave</a:t>
            </a:r>
            <a:endParaRPr lang="en-US" sz="1800" b="1" dirty="0"/>
          </a:p>
          <a:p>
            <a:pPr marL="0" indent="0" algn="just">
              <a:buNone/>
            </a:pPr>
            <a:endParaRPr lang="en-US" sz="1800" dirty="0" smtClean="0"/>
          </a:p>
        </p:txBody>
      </p:sp>
    </p:spTree>
    <p:extLst>
      <p:ext uri="{BB962C8B-B14F-4D97-AF65-F5344CB8AC3E}">
        <p14:creationId xmlns:p14="http://schemas.microsoft.com/office/powerpoint/2010/main" val="9239258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166</TotalTime>
  <Words>1368</Words>
  <Application>Microsoft Office PowerPoint</Application>
  <PresentationFormat>On-screen Show (4:3)</PresentationFormat>
  <Paragraphs>136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Trek</vt:lpstr>
      <vt:lpstr>Chapter- Liquidation of companies</vt:lpstr>
      <vt:lpstr>Liquidation of companies</vt:lpstr>
      <vt:lpstr>Liquidation of companies</vt:lpstr>
      <vt:lpstr>Liquidation of companies</vt:lpstr>
      <vt:lpstr>Liquidation of companies</vt:lpstr>
      <vt:lpstr>Liquidation of companies</vt:lpstr>
      <vt:lpstr>Liquidation of companies</vt:lpstr>
      <vt:lpstr>Liquidation of companies</vt:lpstr>
      <vt:lpstr>Liquidation of companies</vt:lpstr>
      <vt:lpstr>Liquidation of companies</vt:lpstr>
      <vt:lpstr>Liquidation of companies</vt:lpstr>
      <vt:lpstr>Liquidation of companies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Liquidation of companies</dc:title>
  <dc:creator>hp</dc:creator>
  <cp:lastModifiedBy>user</cp:lastModifiedBy>
  <cp:revision>27</cp:revision>
  <dcterms:created xsi:type="dcterms:W3CDTF">2021-11-19T14:10:52Z</dcterms:created>
  <dcterms:modified xsi:type="dcterms:W3CDTF">2021-11-23T07:52:43Z</dcterms:modified>
</cp:coreProperties>
</file>